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7" r:id="rId1"/>
  </p:sldMasterIdLst>
  <p:notesMasterIdLst>
    <p:notesMasterId r:id="rId21"/>
  </p:notesMasterIdLst>
  <p:sldIdLst>
    <p:sldId id="256" r:id="rId2"/>
    <p:sldId id="911" r:id="rId3"/>
    <p:sldId id="912" r:id="rId4"/>
    <p:sldId id="913" r:id="rId5"/>
    <p:sldId id="906" r:id="rId6"/>
    <p:sldId id="904" r:id="rId7"/>
    <p:sldId id="899" r:id="rId8"/>
    <p:sldId id="900" r:id="rId9"/>
    <p:sldId id="903" r:id="rId10"/>
    <p:sldId id="905" r:id="rId11"/>
    <p:sldId id="910" r:id="rId12"/>
    <p:sldId id="914" r:id="rId13"/>
    <p:sldId id="909" r:id="rId14"/>
    <p:sldId id="908" r:id="rId15"/>
    <p:sldId id="915" r:id="rId16"/>
    <p:sldId id="917" r:id="rId17"/>
    <p:sldId id="918" r:id="rId18"/>
    <p:sldId id="920" r:id="rId19"/>
    <p:sldId id="919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CFF"/>
    <a:srgbClr val="00660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7" autoAdjust="0"/>
    <p:restoredTop sz="65878" autoAdjust="0"/>
  </p:normalViewPr>
  <p:slideViewPr>
    <p:cSldViewPr snapToGrid="0">
      <p:cViewPr varScale="1">
        <p:scale>
          <a:sx n="67" d="100"/>
          <a:sy n="67" d="100"/>
        </p:scale>
        <p:origin x="28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8EE00C-7C18-48E5-ADCC-036A227575DF}" type="datetimeFigureOut">
              <a:rPr lang="en-CA" smtClean="0"/>
              <a:t>2021-10-28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04FF83-5E67-4E9D-9CDF-0F6F73F7F78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1845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 the same thing - The Game </a:t>
            </a:r>
            <a:r>
              <a:rPr lang="en-US" dirty="0" err="1"/>
              <a:t>GalSay</a:t>
            </a:r>
            <a:r>
              <a:rPr lang="en-US" dirty="0"/>
              <a:t> the same thing - The Game Gal thegamegal.com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04FF83-5E67-4E9D-9CDF-0F6F73F7F782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01921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04FF83-5E67-4E9D-9CDF-0F6F73F7F782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04881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04FF83-5E67-4E9D-9CDF-0F6F73F7F782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59824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04FF83-5E67-4E9D-9CDF-0F6F73F7F782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853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04FF83-5E67-4E9D-9CDF-0F6F73F7F782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7027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04FF83-5E67-4E9D-9CDF-0F6F73F7F782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9643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Cartoon space rocket.png ...</a:t>
            </a:r>
          </a:p>
          <a:p>
            <a:r>
              <a:rPr lang="en-CA" dirty="0"/>
              <a:t>commons.wikimedia.org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04FF83-5E67-4E9D-9CDF-0F6F73F7F782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9394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04FF83-5E67-4E9D-9CDF-0F6F73F7F782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6341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  <a:p>
            <a:r>
              <a:rPr lang="en-US" dirty="0"/>
              <a:t>Image 127897216.Caution Signs And People - Drawn Hand ...123rf.com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04FF83-5E67-4E9D-9CDF-0F6F73F7F782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5340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04FF83-5E67-4E9D-9CDF-0F6F73F7F782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98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04FF83-5E67-4E9D-9CDF-0F6F73F7F782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9616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04FF83-5E67-4E9D-9CDF-0F6F73F7F782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0406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E964-11CB-4A53-9318-689224A8A4D6}" type="datetimeFigureOut">
              <a:rPr lang="en-CA" smtClean="0"/>
              <a:t>2021-10-28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A03CED26-3F3B-49FC-AF17-7CAC17D33D91}" type="slidenum">
              <a:rPr lang="en-CA" smtClean="0"/>
              <a:t>‹#›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683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E964-11CB-4A53-9318-689224A8A4D6}" type="datetimeFigureOut">
              <a:rPr lang="en-CA" smtClean="0"/>
              <a:t>2021-10-28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CED26-3F3B-49FC-AF17-7CAC17D33D9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8035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E964-11CB-4A53-9318-689224A8A4D6}" type="datetimeFigureOut">
              <a:rPr lang="en-CA" smtClean="0"/>
              <a:t>2021-10-28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CED26-3F3B-49FC-AF17-7CAC17D33D91}" type="slidenum">
              <a:rPr lang="en-CA" smtClean="0"/>
              <a:t>‹#›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4459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E964-11CB-4A53-9318-689224A8A4D6}" type="datetimeFigureOut">
              <a:rPr lang="en-CA" smtClean="0"/>
              <a:t>2021-10-28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CED26-3F3B-49FC-AF17-7CAC17D33D9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4964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>
            <a:extLst>
              <a:ext uri="{FF2B5EF4-FFF2-40B4-BE49-F238E27FC236}">
                <a16:creationId xmlns:a16="http://schemas.microsoft.com/office/drawing/2014/main" id="{A4EDDA1D-D07C-424E-8207-B89DBA415458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609600" y="914400"/>
            <a:ext cx="7772400" cy="0"/>
          </a:xfrm>
          <a:prstGeom prst="line">
            <a:avLst/>
          </a:prstGeom>
          <a:noFill/>
          <a:ln w="12700" cap="rnd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r">
              <a:spcBef>
                <a:spcPct val="20000"/>
              </a:spcBef>
              <a:buFontTx/>
              <a:buChar char="•"/>
              <a:defRPr/>
            </a:pPr>
            <a:endParaRPr lang="en-US" dirty="0">
              <a:ea typeface="ＭＳ Ｐゴシック" panose="020B0600070205080204" pitchFamily="34" charset="-128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219200"/>
            <a:ext cx="7696200" cy="5257798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en-US" noProof="0" dirty="0"/>
              <a:t> Difficult temperament</a:t>
            </a:r>
          </a:p>
          <a:p>
            <a:pPr lvl="0"/>
            <a:r>
              <a:rPr lang="en-US" noProof="0" dirty="0"/>
              <a:t> ADHD/executive skill deficits</a:t>
            </a:r>
          </a:p>
          <a:p>
            <a:pPr lvl="0"/>
            <a:r>
              <a:rPr lang="en-US" noProof="0" dirty="0"/>
              <a:t> Social impairments</a:t>
            </a:r>
          </a:p>
          <a:p>
            <a:pPr lvl="0"/>
            <a:r>
              <a:rPr lang="en-US" noProof="0" dirty="0"/>
              <a:t> Language processing impairments</a:t>
            </a:r>
          </a:p>
          <a:p>
            <a:pPr lvl="0"/>
            <a:r>
              <a:rPr lang="en-US" noProof="0" dirty="0"/>
              <a:t> Mood disorders</a:t>
            </a:r>
          </a:p>
          <a:p>
            <a:pPr lvl="0"/>
            <a:r>
              <a:rPr lang="en-US" noProof="0" dirty="0"/>
              <a:t> Anxiety disorders</a:t>
            </a:r>
          </a:p>
          <a:p>
            <a:pPr lvl="0"/>
            <a:r>
              <a:rPr lang="en-US" noProof="0" dirty="0"/>
              <a:t> Non-verbal learning disability</a:t>
            </a:r>
          </a:p>
          <a:p>
            <a:pPr lvl="0"/>
            <a:r>
              <a:rPr lang="en-US" noProof="0" dirty="0"/>
              <a:t> Sensory integration dysfunction</a:t>
            </a:r>
          </a:p>
          <a:p>
            <a:pPr lvl="0"/>
            <a:endParaRPr lang="en-US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609600"/>
          </a:xfrm>
          <a:prstGeom prst="rect">
            <a:avLst/>
          </a:prstGeom>
        </p:spPr>
        <p:txBody>
          <a:bodyPr/>
          <a:lstStyle>
            <a:lvl1pPr algn="l"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2226334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310CFD45-F8E5-46DC-BF84-D10C480558F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392863"/>
            <a:ext cx="9144000" cy="465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 sz="2800">
                <a:solidFill>
                  <a:srgbClr val="D3D3D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rgbClr val="D3D3D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rgbClr val="D3D3D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rgbClr val="D3D3D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rgbClr val="D3D3D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D3D3D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D3D3D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D3D3D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D3D3D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Tx/>
              <a:buChar char="•"/>
              <a:defRPr/>
            </a:pPr>
            <a:endParaRPr lang="en-US" altLang="en-US" dirty="0"/>
          </a:p>
        </p:txBody>
      </p:sp>
      <p:sp>
        <p:nvSpPr>
          <p:cNvPr id="5" name="Line 7">
            <a:extLst>
              <a:ext uri="{FF2B5EF4-FFF2-40B4-BE49-F238E27FC236}">
                <a16:creationId xmlns:a16="http://schemas.microsoft.com/office/drawing/2014/main" id="{62FBBBEC-93C3-487D-AB66-B329AD8DFB69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685800" y="1219200"/>
            <a:ext cx="7772400" cy="0"/>
          </a:xfrm>
          <a:prstGeom prst="line">
            <a:avLst/>
          </a:prstGeom>
          <a:noFill/>
          <a:ln w="12700" cap="rnd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r">
              <a:spcBef>
                <a:spcPct val="20000"/>
              </a:spcBef>
              <a:buFontTx/>
              <a:buChar char="•"/>
              <a:defRPr/>
            </a:pPr>
            <a:endParaRPr lang="en-US" dirty="0">
              <a:ea typeface="ＭＳ Ｐゴシック" panose="020B0600070205080204" pitchFamily="34" charset="-128"/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B04EFDDE-5BEF-4A80-AD66-3D67FFF746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434138"/>
            <a:ext cx="3254375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8DC027B5-D48A-4B82-9D95-CE058ED6232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9375" y="6124575"/>
            <a:ext cx="1981200" cy="2476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rgbClr val="D3D3D3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800">
                <a:solidFill>
                  <a:srgbClr val="D3D3D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800">
                <a:solidFill>
                  <a:srgbClr val="D3D3D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800">
                <a:solidFill>
                  <a:srgbClr val="D3D3D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800">
                <a:solidFill>
                  <a:srgbClr val="D3D3D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D3D3D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D3D3D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D3D3D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D3D3D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altLang="en-US" sz="1000" dirty="0">
                <a:solidFill>
                  <a:srgbClr val="A6A6A6"/>
                </a:solidFill>
              </a:rPr>
              <a:t>© Dr. Ross Greene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935" y="1524000"/>
            <a:ext cx="7772400" cy="4495800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742950" indent="-285750">
              <a:buSzPct val="75000"/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  <a:latin typeface="Avenir" panose="020B0503020203020204" pitchFamily="34" charset="0"/>
              </a:defRPr>
            </a:lvl2pPr>
            <a:lvl3pPr marL="1143000" indent="-228600">
              <a:buSzPct val="75000"/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  <a:latin typeface="Avenir" panose="020B0503020203020204" pitchFamily="34" charset="0"/>
              </a:defRPr>
            </a:lvl3pPr>
            <a:lvl4pPr marL="1600200" indent="-228600">
              <a:buSzPct val="75000"/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  <a:latin typeface="Avenir" panose="020B0503020203020204" pitchFamily="34" charset="0"/>
              </a:defRPr>
            </a:lvl4pPr>
            <a:lvl5pPr marL="2057400" indent="-228600">
              <a:buSzPct val="75000"/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  <a:latin typeface="Avenir" panose="020B05030202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/>
          <a:lstStyle>
            <a:lvl1pPr algn="l"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019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C02587D1-35BA-415A-A60A-3DDBE625D4E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113" y="6392863"/>
            <a:ext cx="9144001" cy="465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 sz="2800">
                <a:solidFill>
                  <a:srgbClr val="D3D3D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rgbClr val="D3D3D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rgbClr val="D3D3D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rgbClr val="D3D3D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rgbClr val="D3D3D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D3D3D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D3D3D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D3D3D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D3D3D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Tx/>
              <a:buChar char="•"/>
              <a:defRPr/>
            </a:pPr>
            <a:endParaRPr lang="en-US" altLang="en-US" dirty="0"/>
          </a:p>
        </p:txBody>
      </p:sp>
      <p:sp>
        <p:nvSpPr>
          <p:cNvPr id="6" name="Line 7">
            <a:extLst>
              <a:ext uri="{FF2B5EF4-FFF2-40B4-BE49-F238E27FC236}">
                <a16:creationId xmlns:a16="http://schemas.microsoft.com/office/drawing/2014/main" id="{633B3FF1-4F91-466C-BCA5-A30E487FC6C1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685800" y="990600"/>
            <a:ext cx="7772400" cy="0"/>
          </a:xfrm>
          <a:prstGeom prst="line">
            <a:avLst/>
          </a:prstGeom>
          <a:noFill/>
          <a:ln w="12700" cap="rnd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r">
              <a:spcBef>
                <a:spcPct val="20000"/>
              </a:spcBef>
              <a:buFontTx/>
              <a:buChar char="•"/>
              <a:defRPr/>
            </a:pPr>
            <a:endParaRPr lang="en-US" dirty="0">
              <a:ea typeface="ＭＳ Ｐゴシック" panose="020B0600070205080204" pitchFamily="34" charset="-128"/>
            </a:endParaRP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A3B209DB-C377-4D9B-BF6F-246255D071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434138"/>
            <a:ext cx="3254375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3E28D1EA-A3DA-4DEE-854F-F0650A70ED4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9375" y="6124575"/>
            <a:ext cx="1981200" cy="2476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rgbClr val="D3D3D3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800">
                <a:solidFill>
                  <a:srgbClr val="D3D3D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800">
                <a:solidFill>
                  <a:srgbClr val="D3D3D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800">
                <a:solidFill>
                  <a:srgbClr val="D3D3D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800">
                <a:solidFill>
                  <a:srgbClr val="D3D3D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D3D3D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D3D3D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D3D3D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D3D3D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altLang="en-US" sz="1000" dirty="0">
                <a:solidFill>
                  <a:srgbClr val="A6A6A6"/>
                </a:solidFill>
              </a:rPr>
              <a:t>© Dr. Ross Greene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935" y="1781695"/>
            <a:ext cx="7772400" cy="423810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742950" indent="-285750">
              <a:buSzPct val="75000"/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  <a:latin typeface="Avenir" panose="020B0503020203020204" pitchFamily="34" charset="0"/>
              </a:defRPr>
            </a:lvl2pPr>
            <a:lvl3pPr marL="1143000" indent="-228600">
              <a:buSzPct val="75000"/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  <a:latin typeface="Avenir" panose="020B0503020203020204" pitchFamily="34" charset="0"/>
              </a:defRPr>
            </a:lvl3pPr>
            <a:lvl4pPr marL="1600200" indent="-228600">
              <a:buSzPct val="75000"/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  <a:latin typeface="Avenir" panose="020B0503020203020204" pitchFamily="34" charset="0"/>
              </a:defRPr>
            </a:lvl4pPr>
            <a:lvl5pPr marL="2057400" indent="-228600">
              <a:buSzPct val="75000"/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  <a:latin typeface="Avenir" panose="020B05030202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>
            <a:lvl1pPr algn="l"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85800" y="978131"/>
            <a:ext cx="7772400" cy="469670"/>
          </a:xfrm>
        </p:spPr>
        <p:txBody>
          <a:bodyPr/>
          <a:lstStyle>
            <a:lvl1pPr marL="0" indent="0">
              <a:buNone/>
              <a:defRPr>
                <a:solidFill>
                  <a:srgbClr val="FFE965"/>
                </a:solidFill>
                <a:latin typeface="Avenir" panose="020B0503020203020204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9721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DD6D4857-68FD-458F-BB97-1CB00419DF2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392863"/>
            <a:ext cx="9144000" cy="465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 sz="2800">
                <a:solidFill>
                  <a:srgbClr val="D3D3D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rgbClr val="D3D3D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rgbClr val="D3D3D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rgbClr val="D3D3D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rgbClr val="D3D3D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D3D3D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D3D3D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D3D3D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D3D3D3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Tx/>
              <a:buChar char="•"/>
              <a:defRPr/>
            </a:pPr>
            <a:endParaRPr lang="en-US" altLang="en-US" dirty="0"/>
          </a:p>
        </p:txBody>
      </p:sp>
      <p:sp>
        <p:nvSpPr>
          <p:cNvPr id="5" name="Line 7">
            <a:extLst>
              <a:ext uri="{FF2B5EF4-FFF2-40B4-BE49-F238E27FC236}">
                <a16:creationId xmlns:a16="http://schemas.microsoft.com/office/drawing/2014/main" id="{15C46A77-36DF-46D0-A5D1-35907836F90E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685800" y="1600200"/>
            <a:ext cx="7772400" cy="0"/>
          </a:xfrm>
          <a:prstGeom prst="line">
            <a:avLst/>
          </a:prstGeom>
          <a:noFill/>
          <a:ln w="12700" cap="rnd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r">
              <a:spcBef>
                <a:spcPct val="20000"/>
              </a:spcBef>
              <a:buFontTx/>
              <a:buChar char="•"/>
              <a:defRPr/>
            </a:pPr>
            <a:endParaRPr lang="en-US" dirty="0">
              <a:ea typeface="ＭＳ Ｐゴシック" panose="020B0600070205080204" pitchFamily="34" charset="-128"/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25E7808A-FB2D-41D6-84E6-84EE5F6B7C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434138"/>
            <a:ext cx="3254375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8B0B8FF4-2B61-4FCC-BA2C-0949DB912FA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9375" y="6124575"/>
            <a:ext cx="1981200" cy="2476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rgbClr val="D3D3D3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800">
                <a:solidFill>
                  <a:srgbClr val="D3D3D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800">
                <a:solidFill>
                  <a:srgbClr val="D3D3D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800">
                <a:solidFill>
                  <a:srgbClr val="D3D3D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800">
                <a:solidFill>
                  <a:srgbClr val="D3D3D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D3D3D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D3D3D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D3D3D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D3D3D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altLang="en-US" sz="1000" dirty="0">
                <a:solidFill>
                  <a:srgbClr val="A6A6A6"/>
                </a:solidFill>
              </a:rPr>
              <a:t>© Dr. Ross Greene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935" y="1905000"/>
            <a:ext cx="7772400" cy="4114800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742950" indent="-285750">
              <a:buSzPct val="75000"/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  <a:latin typeface="Avenir" panose="020B0503020203020204" pitchFamily="34" charset="0"/>
              </a:defRPr>
            </a:lvl2pPr>
            <a:lvl3pPr marL="1143000" indent="-228600">
              <a:buSzPct val="75000"/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  <a:latin typeface="Avenir" panose="020B0503020203020204" pitchFamily="34" charset="0"/>
              </a:defRPr>
            </a:lvl3pPr>
            <a:lvl4pPr marL="1600200" indent="-228600">
              <a:buSzPct val="75000"/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  <a:latin typeface="Avenir" panose="020B0503020203020204" pitchFamily="34" charset="0"/>
              </a:defRPr>
            </a:lvl4pPr>
            <a:lvl5pPr marL="2057400" indent="-228600">
              <a:buSzPct val="75000"/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  <a:latin typeface="Avenir" panose="020B05030202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>
            <a:lvl1pPr algn="l"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0378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E964-11CB-4A53-9318-689224A8A4D6}" type="datetimeFigureOut">
              <a:rPr lang="en-CA" smtClean="0"/>
              <a:t>2021-10-28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CED26-3F3B-49FC-AF17-7CAC17D33D91}" type="slidenum">
              <a:rPr lang="en-CA" smtClean="0"/>
              <a:t>‹#›</a:t>
            </a:fld>
            <a:endParaRPr lang="en-CA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655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E964-11CB-4A53-9318-689224A8A4D6}" type="datetimeFigureOut">
              <a:rPr lang="en-CA" smtClean="0"/>
              <a:t>2021-10-28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CED26-3F3B-49FC-AF17-7CAC17D33D91}" type="slidenum">
              <a:rPr lang="en-CA" smtClean="0"/>
              <a:t>‹#›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197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E964-11CB-4A53-9318-689224A8A4D6}" type="datetimeFigureOut">
              <a:rPr lang="en-CA" smtClean="0"/>
              <a:t>2021-10-28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CED26-3F3B-49FC-AF17-7CAC17D33D91}" type="slidenum">
              <a:rPr lang="en-CA" smtClean="0"/>
              <a:t>‹#›</a:t>
            </a:fld>
            <a:endParaRPr lang="en-CA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1708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E964-11CB-4A53-9318-689224A8A4D6}" type="datetimeFigureOut">
              <a:rPr lang="en-CA" smtClean="0"/>
              <a:t>2021-10-28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CED26-3F3B-49FC-AF17-7CAC17D33D9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5936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E964-11CB-4A53-9318-689224A8A4D6}" type="datetimeFigureOut">
              <a:rPr lang="en-CA" smtClean="0"/>
              <a:t>2021-10-28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CED26-3F3B-49FC-AF17-7CAC17D33D9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8831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E964-11CB-4A53-9318-689224A8A4D6}" type="datetimeFigureOut">
              <a:rPr lang="en-CA" smtClean="0"/>
              <a:t>2021-10-28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CED26-3F3B-49FC-AF17-7CAC17D33D9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5420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E964-11CB-4A53-9318-689224A8A4D6}" type="datetimeFigureOut">
              <a:rPr lang="en-CA" smtClean="0"/>
              <a:t>2021-10-28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CED26-3F3B-49FC-AF17-7CAC17D33D91}" type="slidenum">
              <a:rPr lang="en-CA" smtClean="0"/>
              <a:t>‹#›</a:t>
            </a:fld>
            <a:endParaRPr lang="en-CA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405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539DE964-11CB-4A53-9318-689224A8A4D6}" type="datetimeFigureOut">
              <a:rPr lang="en-CA" smtClean="0"/>
              <a:t>2021-10-28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CED26-3F3B-49FC-AF17-7CAC17D33D91}" type="slidenum">
              <a:rPr lang="en-CA" smtClean="0"/>
              <a:t>‹#›</a:t>
            </a:fld>
            <a:endParaRPr lang="en-CA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8671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DE964-11CB-4A53-9318-689224A8A4D6}" type="datetimeFigureOut">
              <a:rPr lang="en-CA" smtClean="0"/>
              <a:t>2021-10-28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A03CED26-3F3B-49FC-AF17-7CAC17D33D9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7638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livesinthebalance.org/workshops-and-trainings/" TargetMode="Externa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>
            <a:extLst>
              <a:ext uri="{FF2B5EF4-FFF2-40B4-BE49-F238E27FC236}">
                <a16:creationId xmlns:a16="http://schemas.microsoft.com/office/drawing/2014/main" id="{8F2E9062-349C-4342-9059-AA0AE7D0B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925"/>
            <a:ext cx="760095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25B3F84-4423-4922-AD98-76F93783460F}"/>
              </a:ext>
            </a:extLst>
          </p:cNvPr>
          <p:cNvSpPr txBox="1">
            <a:spLocks noChangeArrowheads="1"/>
          </p:cNvSpPr>
          <p:nvPr/>
        </p:nvSpPr>
        <p:spPr>
          <a:xfrm>
            <a:off x="197224" y="1173628"/>
            <a:ext cx="8731623" cy="52809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en-US" sz="3300" cap="none" dirty="0">
                <a:latin typeface="Arial" panose="020B0604020202020204" pitchFamily="34" charset="0"/>
                <a:cs typeface="Arial" panose="020B0604020202020204" pitchFamily="34" charset="0"/>
              </a:rPr>
              <a:t>Using the New</a:t>
            </a:r>
          </a:p>
          <a:p>
            <a:pPr>
              <a:lnSpc>
                <a:spcPct val="100000"/>
              </a:lnSpc>
            </a:pPr>
            <a:endParaRPr lang="en-US" altLang="en-US" sz="33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en-US" sz="3300" b="1" cap="none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3300" cap="none" dirty="0">
                <a:latin typeface="Arial" panose="020B0604020202020204" pitchFamily="34" charset="0"/>
                <a:cs typeface="Arial" panose="020B0604020202020204" pitchFamily="34" charset="0"/>
              </a:rPr>
              <a:t>ssessment of </a:t>
            </a:r>
            <a:r>
              <a:rPr lang="en-US" altLang="en-US" sz="3300" b="1" cap="none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en-US" sz="3300" cap="none" dirty="0">
                <a:latin typeface="Arial" panose="020B0604020202020204" pitchFamily="34" charset="0"/>
                <a:cs typeface="Arial" panose="020B0604020202020204" pitchFamily="34" charset="0"/>
              </a:rPr>
              <a:t>agging </a:t>
            </a:r>
            <a:r>
              <a:rPr lang="en-US" altLang="en-US" sz="3300" b="1" cap="none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en-US" sz="3300" cap="none" dirty="0">
                <a:latin typeface="Arial" panose="020B0604020202020204" pitchFamily="34" charset="0"/>
                <a:cs typeface="Arial" panose="020B0604020202020204" pitchFamily="34" charset="0"/>
              </a:rPr>
              <a:t>kills </a:t>
            </a:r>
          </a:p>
          <a:p>
            <a:pPr>
              <a:lnSpc>
                <a:spcPct val="100000"/>
              </a:lnSpc>
            </a:pPr>
            <a:r>
              <a:rPr lang="en-US" altLang="en-US" sz="3300" cap="none" dirty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</a:p>
          <a:p>
            <a:pPr>
              <a:lnSpc>
                <a:spcPct val="100000"/>
              </a:lnSpc>
            </a:pPr>
            <a:r>
              <a:rPr lang="en-US" altLang="en-US" sz="3300" b="1" cap="none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en-US" sz="3300" cap="none" dirty="0">
                <a:latin typeface="Arial" panose="020B0604020202020204" pitchFamily="34" charset="0"/>
                <a:cs typeface="Arial" panose="020B0604020202020204" pitchFamily="34" charset="0"/>
              </a:rPr>
              <a:t>nsolved </a:t>
            </a:r>
            <a:r>
              <a:rPr lang="en-US" altLang="en-US" sz="3300" b="1" cap="none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en-US" sz="3300" cap="none" dirty="0">
                <a:latin typeface="Arial" panose="020B0604020202020204" pitchFamily="34" charset="0"/>
                <a:cs typeface="Arial" panose="020B0604020202020204" pitchFamily="34" charset="0"/>
              </a:rPr>
              <a:t>roblems </a:t>
            </a:r>
          </a:p>
          <a:p>
            <a:pPr>
              <a:lnSpc>
                <a:spcPct val="100000"/>
              </a:lnSpc>
            </a:pPr>
            <a:r>
              <a:rPr lang="en-US" altLang="en-US" sz="3300" cap="none" dirty="0">
                <a:latin typeface="Arial" panose="020B0604020202020204" pitchFamily="34" charset="0"/>
                <a:cs typeface="Arial" panose="020B0604020202020204" pitchFamily="34" charset="0"/>
              </a:rPr>
              <a:t>(ALSUP 2020)</a:t>
            </a:r>
            <a:endParaRPr lang="en-US" altLang="en-US" sz="33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9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en-US" sz="2700" cap="none" dirty="0">
                <a:latin typeface="Arial" panose="020B0604020202020204" pitchFamily="34" charset="0"/>
                <a:cs typeface="Arial" panose="020B0604020202020204" pitchFamily="34" charset="0"/>
              </a:rPr>
              <a:t>						     </a:t>
            </a:r>
            <a:r>
              <a:rPr lang="en-US" altLang="en-US" sz="2100" cap="none" dirty="0">
                <a:latin typeface="Arial" panose="020B0604020202020204" pitchFamily="34" charset="0"/>
                <a:cs typeface="Arial" panose="020B0604020202020204" pitchFamily="34" charset="0"/>
              </a:rPr>
              <a:t>Michelle Rosenberg</a:t>
            </a:r>
          </a:p>
          <a:p>
            <a:pPr algn="l"/>
            <a:r>
              <a:rPr lang="en-US" altLang="en-US" sz="2100" cap="none" dirty="0">
                <a:latin typeface="Arial" panose="020B0604020202020204" pitchFamily="34" charset="0"/>
                <a:cs typeface="Arial" panose="020B0604020202020204" pitchFamily="34" charset="0"/>
              </a:rPr>
              <a:t>						       michelle.r@cogeco.ca</a:t>
            </a:r>
          </a:p>
        </p:txBody>
      </p:sp>
    </p:spTree>
    <p:extLst>
      <p:ext uri="{BB962C8B-B14F-4D97-AF65-F5344CB8AC3E}">
        <p14:creationId xmlns:p14="http://schemas.microsoft.com/office/powerpoint/2010/main" val="1125735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6E9492F-2B9E-4FEC-A5B4-6D39CCD4A0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4447" y="1147482"/>
            <a:ext cx="8498541" cy="4894730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 caregivers/educators most involved with the kid…worth the logistical hurdles</a:t>
            </a:r>
          </a:p>
          <a:p>
            <a:pPr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Lagging Skills (easy &amp; fast)...3-5 seconds per skill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Start at the top- does this LS apply to this kid?”; no consensus needed; not 100%, “more often than not”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 need to establish which LS best explains an UP…multiple LS involved…going to find out from the kid during the Empathy Step</a:t>
            </a:r>
          </a:p>
          <a:p>
            <a:pPr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Unsolved Problems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Start with ALSUP prompts; consider ALSUP Guide 2020 examples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else? Go through the day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Follow the four guidelines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56D976-961C-4DFE-9AE3-0D34F2802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cap="none" dirty="0">
                <a:latin typeface="Arial" panose="020B0604020202020204" pitchFamily="34" charset="0"/>
                <a:cs typeface="Arial" panose="020B0604020202020204" pitchFamily="34" charset="0"/>
              </a:rPr>
              <a:t>How to Use the </a:t>
            </a:r>
            <a:r>
              <a:rPr lang="en-CA" sz="3600" dirty="0" err="1">
                <a:latin typeface="Arial" panose="020B0604020202020204" pitchFamily="34" charset="0"/>
                <a:cs typeface="Arial" panose="020B0604020202020204" pitchFamily="34" charset="0"/>
              </a:rPr>
              <a:t>alsup</a:t>
            </a:r>
            <a:r>
              <a:rPr lang="en-CA" sz="3600" dirty="0"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1696877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0FE8217-AB19-4657-895D-97339D34F0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013" y="914400"/>
            <a:ext cx="8713693" cy="525779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Translates directly into the words we are going to use when the UP is introduced to the child at the start of a Plan B Empathy Step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Trying to optimize the likelihood the kid will talk to us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Poorly worded UPs often cause the entire                    problem-solving process to come to a                                  dead stop even before it gets started…                                     a “Failure to Launch”…</a:t>
            </a: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FB3BB7-D2FE-4283-8FFC-46E7E794E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013" y="304800"/>
            <a:ext cx="8498540" cy="609600"/>
          </a:xfrm>
        </p:spPr>
        <p:txBody>
          <a:bodyPr>
            <a:normAutofit/>
          </a:bodyPr>
          <a:lstStyle/>
          <a:p>
            <a:r>
              <a:rPr lang="en-CA" sz="3600" cap="none" dirty="0">
                <a:latin typeface="Arial" panose="020B0604020202020204" pitchFamily="34" charset="0"/>
                <a:cs typeface="Arial" panose="020B0604020202020204" pitchFamily="34" charset="0"/>
              </a:rPr>
              <a:t>Why is the Wording so Crucial?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4CFFCC-C369-4D91-979E-9C87AEA2D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3737857"/>
            <a:ext cx="2743200" cy="235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044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77A6703-9AE5-45AB-BC49-0D3D1BA23F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0659" y="914400"/>
            <a:ext cx="8606117" cy="512781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None/>
            </a:pPr>
            <a:endParaRPr lang="en-US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1. No reference to the child’s challenging behaviors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. Start with replacement term “Difficulty”</a:t>
            </a:r>
          </a:p>
          <a:p>
            <a:pPr>
              <a:buNone/>
            </a:pP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2. No adult theories. </a:t>
            </a:r>
          </a:p>
          <a:p>
            <a:pPr>
              <a:buNone/>
            </a:pP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3. Split not clumped. </a:t>
            </a:r>
          </a:p>
          <a:p>
            <a:pPr>
              <a:buNone/>
            </a:pP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4. Specific contexts and expectations. </a:t>
            </a:r>
          </a:p>
          <a:p>
            <a:pPr>
              <a:buNone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Two strategies:</a:t>
            </a:r>
          </a:p>
          <a:p>
            <a:pPr>
              <a:buNone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a) “W” details (who, what, where, and when; not why)</a:t>
            </a:r>
          </a:p>
          <a:p>
            <a:pPr>
              <a:buNone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b) Ask What expectation is the child/student having difficulty meeting?</a:t>
            </a:r>
          </a:p>
          <a:p>
            <a:pPr>
              <a:buNone/>
            </a:pP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Formula: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Difficulty + verb (expectation) + context/circumstance specificity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608442-50A2-46DF-922E-423F2BB50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89" y="304800"/>
            <a:ext cx="8444752" cy="609600"/>
          </a:xfrm>
        </p:spPr>
        <p:txBody>
          <a:bodyPr>
            <a:normAutofit fontScale="90000"/>
          </a:bodyPr>
          <a:lstStyle/>
          <a:p>
            <a:r>
              <a:rPr lang="en-CA" sz="3600" cap="none" dirty="0">
                <a:latin typeface="Arial" panose="020B0604020202020204" pitchFamily="34" charset="0"/>
                <a:cs typeface="Arial" panose="020B0604020202020204" pitchFamily="34" charset="0"/>
              </a:rPr>
              <a:t>Same Four Guidelines- ALSUP Guide 2020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B2DE6F-2C75-473F-8EE4-E6055D2EE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610" y="1864658"/>
            <a:ext cx="2153508" cy="216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011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4DE23B9A-8678-469A-B3C8-56B3B465F1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1" y="1219200"/>
            <a:ext cx="8570258" cy="4697506"/>
          </a:xfrm>
          <a:noFill/>
        </p:spPr>
        <p:txBody>
          <a:bodyPr>
            <a:normAutofit lnSpcReduction="10000"/>
          </a:bodyPr>
          <a:lstStyle/>
          <a:p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More than one unmet expectation per UP</a:t>
            </a:r>
          </a:p>
          <a:p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“When”</a:t>
            </a:r>
          </a:p>
          <a:p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Embedded LS language</a:t>
            </a:r>
          </a:p>
          <a:p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“Tricky” verbs- accepting, listening, understanding, appreciating, paying attention</a:t>
            </a:r>
          </a:p>
          <a:p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Embedded Plan A solutions </a:t>
            </a:r>
          </a:p>
          <a:p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  <a:p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Sentence length &amp; structure</a:t>
            </a:r>
          </a:p>
          <a:p>
            <a:pPr>
              <a:buNone/>
            </a:pPr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***Imagine saying these exact words to the kid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7E5063-58C5-44D0-981C-2EA5BE26C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600" cap="none" dirty="0">
                <a:latin typeface="Arial" panose="020B0604020202020204" pitchFamily="34" charset="0"/>
                <a:cs typeface="Arial" panose="020B0604020202020204" pitchFamily="34" charset="0"/>
              </a:rPr>
              <a:t>Watch out for…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40BEC5-6A61-42E0-82A2-FE1FB9C84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50" y="76200"/>
            <a:ext cx="20002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517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EF3DEF9-AEEE-4E1B-B6C4-E25D7FD156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729" y="1219200"/>
            <a:ext cx="8606118" cy="46257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Pick a kid, any kid</a:t>
            </a:r>
          </a:p>
          <a:p>
            <a:pPr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Start with the first prompt…break it down: </a:t>
            </a:r>
          </a:p>
          <a:p>
            <a:pPr marL="457200" indent="-457200">
              <a:buAutoNum type="alphaLcParenR"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“Any tasks your kid/student is having difficulty getting started on?” Like what? Like when? Like where? With who?</a:t>
            </a:r>
          </a:p>
          <a:p>
            <a:pPr marL="457200" indent="-457200">
              <a:buAutoNum type="alphaLcParenR"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Any tasks they’re having difficulty completing?” (‘w’s)</a:t>
            </a:r>
          </a:p>
          <a:p>
            <a:pPr marL="457200" indent="-457200">
              <a:buAutoNum type="alphaLcParenR"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Keep going…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03DE12-F5EC-442D-A680-5207553A4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3600" cap="none" dirty="0">
                <a:latin typeface="Arial" panose="020B0604020202020204" pitchFamily="34" charset="0"/>
                <a:cs typeface="Arial" panose="020B0604020202020204" pitchFamily="34" charset="0"/>
              </a:rPr>
              <a:t>Let’s Practice!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514770-C687-48EF-ABC6-23FEF1115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52675" cy="1943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805BD3-C31D-460D-B819-02B2CFC68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8925" y="0"/>
            <a:ext cx="235267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535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EF3DEF9-AEEE-4E1B-B6C4-E25D7FD156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729" y="1219200"/>
            <a:ext cx="8606118" cy="4625788"/>
          </a:xfrm>
        </p:spPr>
        <p:txBody>
          <a:bodyPr>
            <a:normAutofit lnSpcReduction="10000"/>
          </a:bodyPr>
          <a:lstStyle/>
          <a:p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Any challenging or concerning behaviour language in your UPs?</a:t>
            </a:r>
          </a:p>
          <a:p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Any adult theories? (“because”, “when”)</a:t>
            </a:r>
          </a:p>
          <a:p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Any clumping going on? (getting along, schoolwork, chores)</a:t>
            </a:r>
          </a:p>
          <a:p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All “w’s” answered?</a:t>
            </a:r>
          </a:p>
          <a:p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Expectation clear? (what is he supposed to be doing? What are all the other kids doing that she’s not?)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03DE12-F5EC-442D-A680-5207553A4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cap="none" dirty="0">
                <a:latin typeface="Arial" panose="020B0604020202020204" pitchFamily="34" charset="0"/>
                <a:cs typeface="Arial" panose="020B0604020202020204" pitchFamily="34" charset="0"/>
              </a:rPr>
              <a:t>Let’s Check!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B78B69-5131-4400-9163-DC276496F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4237" y="14763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301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EF3DEF9-AEEE-4E1B-B6C4-E25D7FD156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729" y="1219200"/>
            <a:ext cx="8606118" cy="4625788"/>
          </a:xfrm>
        </p:spPr>
        <p:txBody>
          <a:bodyPr>
            <a:normAutofit/>
          </a:bodyPr>
          <a:lstStyle/>
          <a:p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More than one unmet expectation per UP</a:t>
            </a:r>
          </a:p>
          <a:p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Other uses of “When”</a:t>
            </a:r>
          </a:p>
          <a:p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Embedded LS language</a:t>
            </a:r>
          </a:p>
          <a:p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“Tricky” verbs- accepting, listening, understanding, appreciating, paying attention</a:t>
            </a:r>
          </a:p>
          <a:p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Embedded Plan A solutions </a:t>
            </a:r>
          </a:p>
          <a:p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Vocabulary…kid friendly?</a:t>
            </a:r>
          </a:p>
          <a:p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Sentence length &amp; structure</a:t>
            </a:r>
          </a:p>
          <a:p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03DE12-F5EC-442D-A680-5207553A4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cap="none" dirty="0">
                <a:latin typeface="Arial" panose="020B0604020202020204" pitchFamily="34" charset="0"/>
                <a:cs typeface="Arial" panose="020B0604020202020204" pitchFamily="34" charset="0"/>
              </a:rPr>
              <a:t>Look for the “look </a:t>
            </a:r>
            <a:r>
              <a:rPr lang="en-CA" sz="3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fors</a:t>
            </a:r>
            <a:r>
              <a:rPr lang="en-CA" sz="3600" cap="none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A1DEC8-8CCE-48C6-B582-A3E56A84B8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7925" y="127187"/>
            <a:ext cx="258127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436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0D1173B-FBCA-4F2A-AB78-7DB51EC95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B08DCF8-02FA-4015-A96A-7F8A89EBC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03DE12-F5EC-442D-A680-5207553A4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7554" y="964769"/>
            <a:ext cx="3724824" cy="2376915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/>
            <a:r>
              <a:rPr lang="en-US" sz="3600" cap="none" dirty="0"/>
              <a:t>Hmmm…what about this one?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9EF3DEF9-AEEE-4E1B-B6C4-E25D7FD156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7555" y="3529159"/>
            <a:ext cx="3729047" cy="1612688"/>
          </a:xfrm>
        </p:spPr>
        <p:txBody>
          <a:bodyPr vert="horz" lIns="91440" tIns="91440" rIns="91440" bIns="91440" rtlCol="0">
            <a:normAutofit/>
          </a:bodyPr>
          <a:lstStyle/>
          <a:p>
            <a:pPr defTabSz="914400">
              <a:buNone/>
            </a:pPr>
            <a:endParaRPr lang="en-US" sz="1800" cap="all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2EFD7EB-F887-4187-BD35-2F6584E9E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4178" y="482171"/>
            <a:ext cx="3481313" cy="5149101"/>
            <a:chOff x="7463259" y="583365"/>
            <a:chExt cx="4641750" cy="518192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802ABCE-86EF-458C-B776-FBEE5B3ED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64175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F257E23-BAFF-4E5A-9DCD-5EB001A23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4001651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Shape, circle&#10;&#10;Description automatically generated">
            <a:extLst>
              <a:ext uri="{FF2B5EF4-FFF2-40B4-BE49-F238E27FC236}">
                <a16:creationId xmlns:a16="http://schemas.microsoft.com/office/drawing/2014/main" id="{37A549D6-9105-45EA-B0CA-FE08F3C29E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114" r="6320" b="-1"/>
          <a:stretch/>
        </p:blipFill>
        <p:spPr>
          <a:xfrm>
            <a:off x="953417" y="1116345"/>
            <a:ext cx="2521606" cy="3866172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80890EC-EC50-46D3-879E-63EDF4D06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27554" y="3526496"/>
            <a:ext cx="371962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971F6991-E635-48F8-9309-D5A5C1ECB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ACF2F98-1DF0-4594-9502-F2B79E795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9951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56012FD-74A8-4C91-B318-435CF2B71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720564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45C76AC0-BB6B-419E-A327-AFA297500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B3E0B6A3-E197-43D6-82D5-7455DAB1A7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34735" y="1847088"/>
            <a:ext cx="311906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2203DE12-F5EC-442D-A680-5207553A4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4736" y="804520"/>
            <a:ext cx="3119061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3000"/>
              <a:t>LITB Training Opportunities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B0E4246-09B8-46D7-A0D2-4D264863A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C22DDE-8D89-457C-866D-84416EB6B1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1" y="2212280"/>
            <a:ext cx="3720332" cy="1860166"/>
          </a:xfrm>
          <a:prstGeom prst="rect">
            <a:avLst/>
          </a:prstGeom>
        </p:spPr>
      </p:pic>
      <p:sp>
        <p:nvSpPr>
          <p:cNvPr id="2" name="Subtitle 1">
            <a:extLst>
              <a:ext uri="{FF2B5EF4-FFF2-40B4-BE49-F238E27FC236}">
                <a16:creationId xmlns:a16="http://schemas.microsoft.com/office/drawing/2014/main" id="{9EF3DEF9-AEEE-4E1B-B6C4-E25D7FD156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9624" y="1854357"/>
            <a:ext cx="4679575" cy="403774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indent="-228600" defTabSz="914400">
              <a:lnSpc>
                <a:spcPct val="11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Half-day, 1 &amp; 2 day </a:t>
            </a:r>
          </a:p>
          <a:p>
            <a:pPr indent="-228600" defTabSz="914400">
              <a:lnSpc>
                <a:spcPct val="11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Skill Enhancement </a:t>
            </a:r>
          </a:p>
          <a:p>
            <a:pPr indent="-228600" defTabSz="914400">
              <a:lnSpc>
                <a:spcPct val="11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School Implementation of CPS  </a:t>
            </a:r>
          </a:p>
          <a:p>
            <a:pPr indent="-228600" defTabSz="914400">
              <a:lnSpc>
                <a:spcPct val="11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15-week Proficiency </a:t>
            </a:r>
          </a:p>
          <a:p>
            <a:pPr indent="-228600" defTabSz="914400">
              <a:lnSpc>
                <a:spcPct val="11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Provider Certification </a:t>
            </a:r>
          </a:p>
          <a:p>
            <a:pPr indent="-228600" defTabSz="914400">
              <a:lnSpc>
                <a:spcPct val="110000"/>
              </a:lnSpc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lnSpc>
                <a:spcPct val="110000"/>
              </a:lnSpc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 go to: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https://livesinthebalance.org/workshops-and-trainings/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 defTabSz="914400">
              <a:lnSpc>
                <a:spcPct val="110000"/>
              </a:lnSpc>
            </a:pPr>
            <a:endParaRPr lang="en-US" dirty="0"/>
          </a:p>
          <a:p>
            <a:pPr indent="-228600" defTabSz="914400">
              <a:lnSpc>
                <a:spcPct val="110000"/>
              </a:lnSpc>
            </a:pPr>
            <a:endParaRPr lang="en-US" sz="1400" dirty="0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F50C8D8D-B32F-4194-8321-164EC4427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5BD24D8B-8573-4260-B700-E860AD6D2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30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9">
            <a:extLst>
              <a:ext uri="{FF2B5EF4-FFF2-40B4-BE49-F238E27FC236}">
                <a16:creationId xmlns:a16="http://schemas.microsoft.com/office/drawing/2014/main" id="{EEA869E1-F851-4A52-92F5-77E592B76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1" name="Picture 11">
            <a:extLst>
              <a:ext uri="{FF2B5EF4-FFF2-40B4-BE49-F238E27FC236}">
                <a16:creationId xmlns:a16="http://schemas.microsoft.com/office/drawing/2014/main" id="{B083AD55-8296-44BD-8E14-DD2DDBC35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33" name="Straight Connector 13">
            <a:extLst>
              <a:ext uri="{FF2B5EF4-FFF2-40B4-BE49-F238E27FC236}">
                <a16:creationId xmlns:a16="http://schemas.microsoft.com/office/drawing/2014/main" id="{2BF46B26-15FC-4C5A-94FA-AE9ED64B5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15">
            <a:extLst>
              <a:ext uri="{FF2B5EF4-FFF2-40B4-BE49-F238E27FC236}">
                <a16:creationId xmlns:a16="http://schemas.microsoft.com/office/drawing/2014/main" id="{912F6065-5345-44BD-B66E-5487CCD7A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35" name="Rectangle 17">
            <a:extLst>
              <a:ext uri="{FF2B5EF4-FFF2-40B4-BE49-F238E27FC236}">
                <a16:creationId xmlns:a16="http://schemas.microsoft.com/office/drawing/2014/main" id="{279E1FA4-890B-4B99-B1AD-AA4B78666B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19">
            <a:extLst>
              <a:ext uri="{FF2B5EF4-FFF2-40B4-BE49-F238E27FC236}">
                <a16:creationId xmlns:a16="http://schemas.microsoft.com/office/drawing/2014/main" id="{BBEE58B7-C53C-4E7B-A78E-2C44E3E05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03DE12-F5EC-442D-A680-5207553A4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318" y="4460798"/>
            <a:ext cx="6477804" cy="558063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/>
            <a:r>
              <a:rPr lang="en-US" sz="2900" cap="none" dirty="0"/>
              <a:t>Final Thoughts and Questions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9EF3DEF9-AEEE-4E1B-B6C4-E25D7FD156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2318" y="5029495"/>
            <a:ext cx="6477804" cy="429072"/>
          </a:xfrm>
        </p:spPr>
        <p:txBody>
          <a:bodyPr vert="horz" lIns="91440" tIns="91440" rIns="91440" bIns="91440" rtlCol="0">
            <a:normAutofit/>
          </a:bodyPr>
          <a:lstStyle/>
          <a:p>
            <a:pPr defTabSz="914400">
              <a:buNone/>
            </a:pPr>
            <a:endParaRPr lang="en-US" sz="1400" cap="all"/>
          </a:p>
        </p:txBody>
      </p:sp>
      <p:grpSp>
        <p:nvGrpSpPr>
          <p:cNvPr id="37" name="Group 21">
            <a:extLst>
              <a:ext uri="{FF2B5EF4-FFF2-40B4-BE49-F238E27FC236}">
                <a16:creationId xmlns:a16="http://schemas.microsoft.com/office/drawing/2014/main" id="{B4BA1F0E-270C-4AB7-809E-DBD5AB896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3679" y="323838"/>
            <a:ext cx="6496126" cy="3652791"/>
            <a:chOff x="7773058" y="600024"/>
            <a:chExt cx="3630912" cy="5222486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753DA19-3231-4BF9-80B9-6200D2367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3058" y="600024"/>
              <a:ext cx="3630912" cy="5222486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23">
              <a:extLst>
                <a:ext uri="{FF2B5EF4-FFF2-40B4-BE49-F238E27FC236}">
                  <a16:creationId xmlns:a16="http://schemas.microsoft.com/office/drawing/2014/main" id="{241F8506-51A0-4CD0-889F-826E9E6782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04482" y="1062693"/>
              <a:ext cx="3367301" cy="429234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Rectangle 25">
            <a:extLst>
              <a:ext uri="{FF2B5EF4-FFF2-40B4-BE49-F238E27FC236}">
                <a16:creationId xmlns:a16="http://schemas.microsoft.com/office/drawing/2014/main" id="{29BCA0E2-0826-4688-8066-477F24371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3241" y="822145"/>
            <a:ext cx="5777159" cy="2662923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17CB10D0-E864-4B6F-B387-F36E736537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6352" y="1171666"/>
            <a:ext cx="2699945" cy="1953369"/>
          </a:xfrm>
          <a:prstGeom prst="rect">
            <a:avLst/>
          </a:prstGeom>
        </p:spPr>
      </p:pic>
      <p:pic>
        <p:nvPicPr>
          <p:cNvPr id="5" name="Picture 4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BAE5B7D1-9850-48DA-9718-596A207860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9090" y="1644410"/>
            <a:ext cx="2699945" cy="1007881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C3F4B1E-3EAB-415B-825A-464AAF1D7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32546" y="5027185"/>
            <a:ext cx="648225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6B708961-E777-4956-A983-78A4F532F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9D3B50E-372C-47D8-BC90-104318AD8B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4551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FA7AD0A-1871-4DF8-9235-F49D0513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6B04CFB-FAE5-47DD-9B3E-4E9BA7A8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D0DCA92-3ECD-40EE-8BD0-54BA6967B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475" y="1474969"/>
            <a:ext cx="2117940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/>
            <a:r>
              <a:rPr lang="en-US" sz="3100" cap="none" dirty="0"/>
              <a:t>Welcome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A015003-41E9-4E91-A0C5-833D29AC6B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9372" y="3531204"/>
            <a:ext cx="2123043" cy="1610643"/>
          </a:xfrm>
        </p:spPr>
        <p:txBody>
          <a:bodyPr vert="horz" lIns="91440" tIns="91440" rIns="91440" bIns="91440" rtlCol="0">
            <a:normAutofit/>
          </a:bodyPr>
          <a:lstStyle/>
          <a:p>
            <a:pPr defTabSz="914400">
              <a:buNone/>
            </a:pPr>
            <a:r>
              <a:rPr lang="en-US" sz="2400" dirty="0"/>
              <a:t>Introductions</a:t>
            </a:r>
          </a:p>
          <a:p>
            <a:pPr defTabSz="914400">
              <a:buNone/>
            </a:pPr>
            <a:r>
              <a:rPr lang="en-US" sz="2400" dirty="0"/>
              <a:t>Overview 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E68D41B-9286-479F-9AB7-678C8E348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475" y="3528543"/>
            <a:ext cx="211794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8ACF89C-CFC3-4D68-B3C4-2BEFB7BBE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84541" y="482171"/>
            <a:ext cx="5670087" cy="5149101"/>
            <a:chOff x="3979389" y="482171"/>
            <a:chExt cx="7560115" cy="514910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B770B7D-3C5C-4682-8DF0-20783592F3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6893E11-7EC1-4EB6-A2A8-0B693F8FE5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622F7FD7-8884-4FD5-95AB-0B5C6033A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1615" y="977965"/>
            <a:ext cx="4961686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Handshake">
            <a:extLst>
              <a:ext uri="{FF2B5EF4-FFF2-40B4-BE49-F238E27FC236}">
                <a16:creationId xmlns:a16="http://schemas.microsoft.com/office/drawing/2014/main" id="{0E0E341F-D9B7-43BE-B211-F376CA7682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86788" y="1116345"/>
            <a:ext cx="3866172" cy="386617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6EFE474-4FE0-4E8F-8F09-5ED2C9E76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F8B8C81-54DC-4AF5-B682-3A2C70A6B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9724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0712110-0BC1-4B31-B3BB-63B44222E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66B5F3-C053-4580-B04A-1EF949888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20B753-F0C1-4616-801F-9B0E32B45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506" y="944579"/>
            <a:ext cx="4791385" cy="2380828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/>
            <a:r>
              <a:rPr lang="en-US" sz="4200" cap="none" dirty="0"/>
              <a:t>How Many of You….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2E7B593E-8696-4726-A12F-84A27FEA09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1506" y="3532593"/>
            <a:ext cx="3720331" cy="1610643"/>
          </a:xfrm>
        </p:spPr>
        <p:txBody>
          <a:bodyPr vert="horz" lIns="91440" tIns="91440" rIns="91440" bIns="91440" rtlCol="0">
            <a:noAutofit/>
          </a:bodyPr>
          <a:lstStyle/>
          <a:p>
            <a:pPr defTabSz="914400">
              <a:buNone/>
            </a:pPr>
            <a:r>
              <a:rPr lang="en-US" sz="2400" dirty="0"/>
              <a:t>Have heard of an </a:t>
            </a:r>
            <a:r>
              <a:rPr lang="en-US" sz="2400" cap="all" dirty="0"/>
              <a:t>ALSUP?</a:t>
            </a:r>
          </a:p>
          <a:p>
            <a:pPr defTabSz="914400">
              <a:buNone/>
            </a:pPr>
            <a:r>
              <a:rPr lang="en-US" sz="2400" dirty="0"/>
              <a:t>Have used the old</a:t>
            </a:r>
            <a:r>
              <a:rPr lang="en-US" sz="2400" cap="all" dirty="0"/>
              <a:t> ALSUP?</a:t>
            </a:r>
          </a:p>
          <a:p>
            <a:pPr defTabSz="914400">
              <a:buNone/>
            </a:pPr>
            <a:r>
              <a:rPr lang="en-US" sz="2400" dirty="0"/>
              <a:t>Have used the new</a:t>
            </a:r>
            <a:r>
              <a:rPr lang="en-US" sz="2400" cap="all" dirty="0"/>
              <a:t> ALSUP?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A6123F2-4B61-414F-A7E5-5B7828EA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9462" y="3528543"/>
            <a:ext cx="312861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Ruler">
            <a:extLst>
              <a:ext uri="{FF2B5EF4-FFF2-40B4-BE49-F238E27FC236}">
                <a16:creationId xmlns:a16="http://schemas.microsoft.com/office/drawing/2014/main" id="{EAB9CB54-7EB7-4EBF-9BA2-EDDD5CA4D2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05602" y="1418343"/>
            <a:ext cx="3720331" cy="372033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5CED634-E2D0-4AB7-96DD-816C9B52C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CDDCDFB-696D-4FDF-9B58-24F71B7C3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679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AB26DBC-1F7F-4AC0-A88C-69712701E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F099884-7695-4976-8EBD-ECB5AF053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39AE0D-F8C3-4099-BA37-8ABF1FA9A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5708" y="1411196"/>
            <a:ext cx="2608226" cy="1873219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/>
            <a:r>
              <a:rPr lang="en-US" cap="none" dirty="0"/>
              <a:t>Things I Find Hard About Using The ALSUP Are…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049C80CF-2590-413B-A803-09752CD1A7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3555" y="3529160"/>
            <a:ext cx="2136225" cy="1613537"/>
          </a:xfrm>
        </p:spPr>
        <p:txBody>
          <a:bodyPr vert="horz" lIns="91440" tIns="91440" rIns="91440" bIns="91440" rtlCol="0">
            <a:normAutofit/>
          </a:bodyPr>
          <a:lstStyle/>
          <a:p>
            <a:pPr defTabSz="914400">
              <a:buNone/>
            </a:pPr>
            <a:endParaRPr lang="en-US" sz="1400" cap="all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2F6B6B9-C579-41A6-A7D1-A7AB4AA6D2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4177" y="482171"/>
            <a:ext cx="5670087" cy="5149101"/>
            <a:chOff x="632237" y="482171"/>
            <a:chExt cx="7560115" cy="5149101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C0B55B5-5A26-423B-ACDC-B151A280A1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237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AD2DF8D-6B65-43EB-86A8-9DB52572A0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5296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74163961-0280-48BA-BC84-97E03B00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1540" y="977099"/>
            <a:ext cx="4949104" cy="4136205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706850-25CC-4355-B44B-429368128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472" y="1116345"/>
            <a:ext cx="3698077" cy="3866172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FAC20BB-5902-4D8F-9A2A-E4B516EF3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10720" y="3526496"/>
            <a:ext cx="213331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FC7852F8-6371-4D0E-ADF1-AD67B8FD8F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0356817-A471-4572-AE96-579F6D6BF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6758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DC6EA-E50B-469B-80DA-E2E63AF65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88" y="304800"/>
            <a:ext cx="7772400" cy="609600"/>
          </a:xfrm>
        </p:spPr>
        <p:txBody>
          <a:bodyPr>
            <a:normAutofit/>
          </a:bodyPr>
          <a:lstStyle/>
          <a:p>
            <a:r>
              <a:rPr lang="en-CA" sz="3600" cap="none" dirty="0">
                <a:latin typeface="Arial" panose="020B0604020202020204" pitchFamily="34" charset="0"/>
                <a:cs typeface="Arial" panose="020B0604020202020204" pitchFamily="34" charset="0"/>
              </a:rPr>
              <a:t>Old vs New- What’s the Same?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062600-767B-4808-B271-72B4FDCA48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6188" y="914400"/>
            <a:ext cx="8731623" cy="5109882"/>
          </a:xfrm>
        </p:spPr>
        <p:txBody>
          <a:bodyPr>
            <a:normAutofit lnSpcReduction="10000"/>
          </a:bodyPr>
          <a:lstStyle/>
          <a:p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Single sided, single sheet of paper</a:t>
            </a:r>
          </a:p>
          <a:p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Discussion Guide 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Answers “why” and “when”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behaviour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is                            concerning…not “what”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Enables us to be explicit in our expectations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Moves us away from motivational explanations to ones that that focus on skills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Helps caregivers/educators appreciate why interventions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focussed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primarily on motivation (R &amp; P) haven’t worked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Enables us to be proactive not reactive…“what do we do when?” not “what do we do before?”</a:t>
            </a:r>
          </a:p>
          <a:p>
            <a:endParaRPr lang="en-CA" dirty="0"/>
          </a:p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282FAC-E488-4D0F-8701-A750A13CA1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418" y="1083609"/>
            <a:ext cx="2667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00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C3123DC-6646-4F05-B152-E602753CFE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1219200"/>
            <a:ext cx="7696200" cy="4231341"/>
          </a:xfrm>
        </p:spPr>
        <p:txBody>
          <a:bodyPr>
            <a:normAutofit/>
          </a:bodyPr>
          <a:lstStyle/>
          <a:p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As the standard pre-/post-referral, triage and assessment instrument</a:t>
            </a:r>
          </a:p>
          <a:p>
            <a:pPr>
              <a:buNone/>
            </a:pP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With the top 10, 20, 30+ kids requiring the highest levels of support and greatest use of school resources…those most involved in ongoing discipline processes</a:t>
            </a: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A7BC45-6A6E-4524-BAAA-F6370911E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cap="none" dirty="0"/>
              <a:t>We Still Use the </a:t>
            </a:r>
            <a:r>
              <a:rPr lang="en-CA" sz="3600" dirty="0" err="1"/>
              <a:t>Alsup</a:t>
            </a:r>
            <a:r>
              <a:rPr lang="en-CA" sz="3600" dirty="0"/>
              <a:t> 2020…</a:t>
            </a:r>
          </a:p>
        </p:txBody>
      </p:sp>
    </p:spTree>
    <p:extLst>
      <p:ext uri="{BB962C8B-B14F-4D97-AF65-F5344CB8AC3E}">
        <p14:creationId xmlns:p14="http://schemas.microsoft.com/office/powerpoint/2010/main" val="18097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2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1E6A5-6A93-4797-BFFC-FC3CDE2BF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1" y="267525"/>
            <a:ext cx="7773338" cy="1030988"/>
          </a:xfrm>
        </p:spPr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ALSUP 2020- </a:t>
            </a:r>
            <a:r>
              <a:rPr lang="en-CA" cap="none" dirty="0">
                <a:latin typeface="Arial" panose="020B0604020202020204" pitchFamily="34" charset="0"/>
                <a:cs typeface="Arial" panose="020B0604020202020204" pitchFamily="34" charset="0"/>
              </a:rPr>
              <a:t>What’s Different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346265-0997-4132-9F13-6BBE0D4EA6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1" y="958516"/>
            <a:ext cx="3655106" cy="679994"/>
          </a:xfrm>
        </p:spPr>
        <p:txBody>
          <a:bodyPr/>
          <a:lstStyle/>
          <a:p>
            <a:r>
              <a:rPr lang="en-CA" cap="none" dirty="0">
                <a:latin typeface="Arial" panose="020B0604020202020204" pitchFamily="34" charset="0"/>
                <a:cs typeface="Arial" panose="020B0604020202020204" pitchFamily="34" charset="0"/>
              </a:rPr>
              <a:t>Old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ALSUP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9658D1D-5783-42B3-8727-D5F372F80D1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7882" y="2058906"/>
            <a:ext cx="4064176" cy="3840578"/>
          </a:xfrm>
        </p:spPr>
        <p:txBody>
          <a:bodyPr>
            <a:normAutofit/>
          </a:bodyPr>
          <a:lstStyle/>
          <a:p>
            <a:r>
              <a:rPr lang="en-CA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23 LS </a:t>
            </a:r>
            <a:endParaRPr lang="en-CA" sz="2000" cap="none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CA" sz="2000" cap="none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LS on left; UPs on right</a:t>
            </a:r>
          </a:p>
          <a:p>
            <a:r>
              <a:rPr lang="en-CA" dirty="0">
                <a:latin typeface="Arial" panose="020B0604020202020204" pitchFamily="34" charset="0"/>
              </a:rPr>
              <a:t>Theories-UPs tied to specific LS</a:t>
            </a:r>
          </a:p>
          <a:p>
            <a:r>
              <a:rPr lang="en-CA" dirty="0">
                <a:latin typeface="Arial" panose="020B0604020202020204" pitchFamily="34" charset="0"/>
              </a:rPr>
              <a:t>60-90+ minutes</a:t>
            </a:r>
          </a:p>
          <a:p>
            <a:r>
              <a:rPr lang="en-CA" dirty="0">
                <a:latin typeface="Arial" panose="020B0604020202020204" pitchFamily="34" charset="0"/>
              </a:rPr>
              <a:t>Generate own wording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8A5E69-D91D-4479-A720-3C5ACC7E52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618" y="958516"/>
            <a:ext cx="3661353" cy="679994"/>
          </a:xfrm>
        </p:spPr>
        <p:txBody>
          <a:bodyPr/>
          <a:lstStyle/>
          <a:p>
            <a:r>
              <a:rPr lang="en-CA" cap="none" dirty="0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ALSUP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7BE513-4798-46CD-A8AF-513C6FF1130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29618" y="2058906"/>
            <a:ext cx="4064176" cy="3840578"/>
          </a:xfrm>
        </p:spPr>
        <p:txBody>
          <a:bodyPr>
            <a:normAutofit/>
          </a:bodyPr>
          <a:lstStyle/>
          <a:p>
            <a:r>
              <a:rPr lang="en-CA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18 LS</a:t>
            </a:r>
          </a:p>
          <a:p>
            <a:r>
              <a:rPr lang="en-CA" dirty="0">
                <a:latin typeface="Arial" panose="020B0604020202020204" pitchFamily="34" charset="0"/>
                <a:ea typeface="Calibri" panose="020F0502020204030204" pitchFamily="34" charset="0"/>
              </a:rPr>
              <a:t>LS on top; UPs below</a:t>
            </a:r>
            <a:endParaRPr lang="en-CA" sz="2000" cap="none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No theories- all skills contribute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30-45 minutes 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Prompts provided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B300E9-A866-49F4-AE60-82B71A041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449" y="4573548"/>
            <a:ext cx="3029975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484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DA9FF1-A5A1-4747-BCA9-09817254B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72000" cy="61026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5DB1B1-0045-4B45-9E81-64396B144D29}"/>
              </a:ext>
            </a:extLst>
          </p:cNvPr>
          <p:cNvSpPr txBox="1"/>
          <p:nvPr/>
        </p:nvSpPr>
        <p:spPr>
          <a:xfrm>
            <a:off x="4733365" y="159675"/>
            <a:ext cx="4257471" cy="5709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Top Half- Lagging Skills…the “Whys”</a:t>
            </a:r>
          </a:p>
          <a:p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Representative set of skills frequently found lagging in kids with concerning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behaviour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Skills important for responding to life’s challenges &amp; frustrations adaptively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Not academic skills (literacy, numeracy)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Not “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behaviour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skills” (sitting in a chair)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71AED2-B6D5-4848-89B6-4BD10A5050CD}"/>
              </a:ext>
            </a:extLst>
          </p:cNvPr>
          <p:cNvSpPr/>
          <p:nvPr/>
        </p:nvSpPr>
        <p:spPr>
          <a:xfrm>
            <a:off x="0" y="2837331"/>
            <a:ext cx="4572000" cy="30973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408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DA9FF1-A5A1-4747-BCA9-09817254B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61026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5DB1B1-0045-4B45-9E81-64396B144D29}"/>
              </a:ext>
            </a:extLst>
          </p:cNvPr>
          <p:cNvSpPr txBox="1"/>
          <p:nvPr/>
        </p:nvSpPr>
        <p:spPr>
          <a:xfrm>
            <a:off x="4636803" y="159675"/>
            <a:ext cx="4354033" cy="4416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Bottom Half- Unsolved Problems…the “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hens”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Specific circumstances and contexts in which concerning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behaviour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is seen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All expectations not being reliably met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71AED2-B6D5-4848-89B6-4BD10A5050CD}"/>
              </a:ext>
            </a:extLst>
          </p:cNvPr>
          <p:cNvSpPr/>
          <p:nvPr/>
        </p:nvSpPr>
        <p:spPr>
          <a:xfrm>
            <a:off x="64803" y="0"/>
            <a:ext cx="4345832" cy="28132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828538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4123</TotalTime>
  <Words>926</Words>
  <Application>Microsoft Macintosh PowerPoint</Application>
  <PresentationFormat>On-screen Show (4:3)</PresentationFormat>
  <Paragraphs>142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Avenir</vt:lpstr>
      <vt:lpstr>Calibri</vt:lpstr>
      <vt:lpstr>Gill Sans MT</vt:lpstr>
      <vt:lpstr>Times New Roman</vt:lpstr>
      <vt:lpstr>Wingdings</vt:lpstr>
      <vt:lpstr>Gallery</vt:lpstr>
      <vt:lpstr>PowerPoint Presentation</vt:lpstr>
      <vt:lpstr>Welcome</vt:lpstr>
      <vt:lpstr>How Many of You….</vt:lpstr>
      <vt:lpstr>Things I Find Hard About Using The ALSUP Are…</vt:lpstr>
      <vt:lpstr>Old vs New- What’s the Same?</vt:lpstr>
      <vt:lpstr>We Still Use the Alsup 2020…</vt:lpstr>
      <vt:lpstr>ALSUP 2020- What’s Different?</vt:lpstr>
      <vt:lpstr>PowerPoint Presentation</vt:lpstr>
      <vt:lpstr>PowerPoint Presentation</vt:lpstr>
      <vt:lpstr>How to Use the alsup 2020</vt:lpstr>
      <vt:lpstr>Why is the Wording so Crucial?</vt:lpstr>
      <vt:lpstr>Same Four Guidelines- ALSUP Guide 2020</vt:lpstr>
      <vt:lpstr>Watch out for…</vt:lpstr>
      <vt:lpstr>Let’s Practice!</vt:lpstr>
      <vt:lpstr>Let’s Check!</vt:lpstr>
      <vt:lpstr>Look for the “look fors”</vt:lpstr>
      <vt:lpstr>Hmmm…what about this one?</vt:lpstr>
      <vt:lpstr>LITB Training Opportunities</vt:lpstr>
      <vt:lpstr>Final Thoughts and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Rosenberg</dc:creator>
  <cp:lastModifiedBy>ROSS GREENE</cp:lastModifiedBy>
  <cp:revision>25</cp:revision>
  <dcterms:created xsi:type="dcterms:W3CDTF">2021-10-23T00:11:11Z</dcterms:created>
  <dcterms:modified xsi:type="dcterms:W3CDTF">2021-10-28T10:25:21Z</dcterms:modified>
</cp:coreProperties>
</file>