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27"/>
  </p:notesMasterIdLst>
  <p:sldIdLst>
    <p:sldId id="256" r:id="rId2"/>
    <p:sldId id="259" r:id="rId3"/>
    <p:sldId id="260" r:id="rId4"/>
    <p:sldId id="257" r:id="rId5"/>
    <p:sldId id="261" r:id="rId6"/>
    <p:sldId id="258" r:id="rId7"/>
    <p:sldId id="271" r:id="rId8"/>
    <p:sldId id="264" r:id="rId9"/>
    <p:sldId id="266" r:id="rId10"/>
    <p:sldId id="267" r:id="rId11"/>
    <p:sldId id="268" r:id="rId12"/>
    <p:sldId id="269" r:id="rId13"/>
    <p:sldId id="270" r:id="rId14"/>
    <p:sldId id="272" r:id="rId15"/>
    <p:sldId id="273" r:id="rId16"/>
    <p:sldId id="274" r:id="rId17"/>
    <p:sldId id="275" r:id="rId18"/>
    <p:sldId id="276" r:id="rId19"/>
    <p:sldId id="282" r:id="rId20"/>
    <p:sldId id="278" r:id="rId21"/>
    <p:sldId id="277" r:id="rId22"/>
    <p:sldId id="262" r:id="rId23"/>
    <p:sldId id="281" r:id="rId24"/>
    <p:sldId id="263" r:id="rId25"/>
    <p:sldId id="26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9722" autoAdjust="0"/>
  </p:normalViewPr>
  <p:slideViewPr>
    <p:cSldViewPr snapToGrid="0" snapToObjects="1">
      <p:cViewPr>
        <p:scale>
          <a:sx n="67" d="100"/>
          <a:sy n="67" d="100"/>
        </p:scale>
        <p:origin x="-1842"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AD3AF75-1441-4532-B921-ACC619E6313E}" type="datetimeFigureOut">
              <a:rPr lang="en-US"/>
              <a:pPr>
                <a:defRPr/>
              </a:pPr>
              <a:t>10/31/2011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A89DA7C-CBD3-4DDE-9862-BD85781B7E94}" type="slidenum">
              <a:rPr lang="en-US"/>
              <a:pPr>
                <a:defRPr/>
              </a:pPr>
              <a:t>‹#›</a:t>
            </a:fld>
            <a:endParaRPr lang="en-US"/>
          </a:p>
        </p:txBody>
      </p:sp>
    </p:spTree>
    <p:extLst>
      <p:ext uri="{BB962C8B-B14F-4D97-AF65-F5344CB8AC3E}">
        <p14:creationId xmlns:p14="http://schemas.microsoft.com/office/powerpoint/2010/main" val="50902604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the presentation, I will very briefly review the diagnoses and previous treatment outcomes studies that examine the impact of comorbid disorders. Then I will present preliminary data from our two ongoing projects addressing the question of whether ADHD moderates treatment outcomes. Finally, I will discuss the implications of the findings and future directions.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F0F2F6-D3F7-433F-9119-30B2B24AAF1A}"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tested our hypothesis using a repeated measures ANOVAs. I do want to note that for all the following analyses we controlled for medication status. There was a significant difference in ODD CSR rating at pre and post treatment. However, there was no difference in treatment outcome by condition.</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0637FF-4072-4134-AAA8-D0FF5FAFC54A}"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Then we looked at the impact ADHD had on treatment outcomes. On the figure, the children without ADHD are the red line and the children with ADHD are the yellow line. As you can see, the children without a clinical diagnosis of ADHD did slightly better in treatment than children with a clinical diagnosis of ADHD, although the finding was not significant.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8E7708-CCB2-42E6-9E15-AE69D296EE6D}"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Similarly, looking at the maternal reported ODD symptoms a clinical ADHD diagnosis did not predict treatment outcome, although there was a trend. As you can see, children with ADHD fared slightly worse than children without ADHD.</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0B580C-6955-4B25-A160-FDB659515F06}"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Then we looked at ADHD CSR pre and post treatment, as you remember we predicted that children who received PMT would have a decrease in ADHD CSR rating at post treatment. On this figure, children who received PMT are the yellow line and the children who received CPS are the red one. There was a significant decrease in ADHD CSR rating from pre- to post treatment. To our surprise, there were no difference between the groups, p=.31. Specifically, children with ADHD who received CPS fared as well as children with ADHD who received PMT in regard to a decrease in ADHD symptoms. Note that on average both groups maintain a clinical diagnosis of ADHD.</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BE7FDA-812C-4F29-B170-B597274A1DF5}"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if we turn to the phobia project. In the phobia project, we had one hypotheses. Again, in accordance with previous studies, we predicted that ADHD would not moderate treatment outcomes of children with Specific Phobias. </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1EBB3B-D2EC-4752-9141-343C76EA5843}"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used the ADIS to assess for a phobia and comorbid disorders.</a:t>
            </a:r>
          </a:p>
          <a:p>
            <a:pPr>
              <a:spcBef>
                <a:spcPct val="0"/>
              </a:spcBef>
            </a:pPr>
            <a:r>
              <a:rPr lang="en-US" smtClean="0"/>
              <a:t>Given that few participants had ADHD as one of the top three diagnosis, the maternal report of Attention Problems on the CBCL was used to examine moderation effects.</a:t>
            </a:r>
          </a:p>
          <a:p>
            <a:pPr>
              <a:spcBef>
                <a:spcPct val="0"/>
              </a:spcBef>
            </a:pPr>
            <a:r>
              <a:rPr lang="en-US" smtClean="0"/>
              <a:t>As with the ODD project, the CGAS was also used to examine group differences.</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82CA79-A742-46E9-9E0E-58A599471404}"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Ages ranged from 6-13 years old. In total, N=13 or 13.5% of participants in the phobia sample had a diagnosis of ADHD among the top three diagnoses. As previously noted, that is why we used the Attention Problems Scale on the CBCL to examine the hypothesis. Although the Attention Problems Scale is a continuous measure, we did a divided the sample into those with high and low attention problems because of the small number of participants with problems associated with attention.</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2DDC15-2CEA-4FBF-87DE-983C069F9F59}" type="slidenum">
              <a:rPr lang="en-US"/>
              <a:pPr fontAlgn="base">
                <a:spcBef>
                  <a:spcPct val="0"/>
                </a:spcBef>
                <a:spcAft>
                  <a:spcPct val="0"/>
                </a:spcAft>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when comparing the two conditions, you can see that there were no significant differences on these variables. The p-value between high attention problems across conditions was .057</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314B93-760B-4311-9874-E8C8E192125B}" type="slidenum">
              <a:rPr lang="en-US"/>
              <a:pPr fontAlgn="base">
                <a:spcBef>
                  <a:spcPct val="0"/>
                </a:spcBef>
                <a:spcAft>
                  <a:spcPct val="0"/>
                </a:spcAft>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also compared the low and high attention groups. There were several differences noted between the low and high attention problem groups. P=.086 for age difference between the high and low attention problems groups, which is not surprising since younger children tend to display more of these behaviors. Because of the gender differences, we controlled for gender in our main analyses.</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E0CD2B-B650-4462-AE18-950F161B1133}" type="slidenum">
              <a:rPr lang="en-US"/>
              <a:pPr fontAlgn="base">
                <a:spcBef>
                  <a:spcPct val="0"/>
                </a:spcBef>
                <a:spcAft>
                  <a:spcPct val="0"/>
                </a:spcAft>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slides shows you phobia CSR before and after receiving treatment. The children who were in the standard condition are the red line and the children who were in the augmented condition are the red line. At post, both groups showed a significant decrease in phobia CSR rating from pre.</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1A180-2415-419A-B3D8-87ACF05A0FB1}" type="slidenum">
              <a:rPr lang="en-US"/>
              <a:pPr fontAlgn="base">
                <a:spcBef>
                  <a:spcPct val="0"/>
                </a:spcBef>
                <a:spcAft>
                  <a:spcPct val="0"/>
                </a:spcAft>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three types of ADHD; ADHD-I, ADHD-H and ADHD-C. Children with ADHD-I have predominately problems associated with inattention and concentration difficulties. Children with ADHD-H have predominately issues with fidgeting, impulsivity and constantly being on the go. Lastly, children with ADHD-C have difficulties in both areas, i.e. with inattention and hyperactivity.</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65FEAB-E130-4BE6-A72B-E0E5F5CF2966}"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looking into how attention problems impacted treatment outcome. Here the children with low attention problems are the yellow line and the children with high attention problems are the red line. Children with high attention problems had slightly worse treatment outcomes than children with low attention problems, although the finding was not significant.</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9AAF6C-7487-41D0-BD57-15CF85B82373}" type="slidenum">
              <a:rPr lang="en-US"/>
              <a:pPr fontAlgn="base">
                <a:spcBef>
                  <a:spcPct val="0"/>
                </a:spcBef>
                <a:spcAft>
                  <a:spcPct val="0"/>
                </a:spcAft>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1CDBF3-B94E-4343-A3A1-6502F7DED7C1}" type="slidenum">
              <a:rPr lang="en-US"/>
              <a:pPr fontAlgn="base">
                <a:spcBef>
                  <a:spcPct val="0"/>
                </a:spcBef>
                <a:spcAft>
                  <a:spcPct val="0"/>
                </a:spcAft>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Phobia Project:</a:t>
            </a:r>
          </a:p>
          <a:p>
            <a:pPr>
              <a:spcBef>
                <a:spcPct val="0"/>
              </a:spcBef>
            </a:pPr>
            <a:r>
              <a:rPr lang="en-US" smtClean="0"/>
              <a:t>ADHD status did not significantly change as a result of treatment for a Specific Phobia, although there was a trend indicating a slight decrease in ADHD symptoms after receiving treatment for an anxiety disorder.</a:t>
            </a:r>
          </a:p>
          <a:p>
            <a:pPr>
              <a:spcBef>
                <a:spcPct val="0"/>
              </a:spcBef>
            </a:pPr>
            <a:endParaRPr lang="en-US" smtClean="0"/>
          </a:p>
          <a:p>
            <a:pPr>
              <a:spcBef>
                <a:spcPct val="0"/>
              </a:spcBef>
            </a:pPr>
            <a:r>
              <a:rPr lang="en-US" smtClean="0"/>
              <a:t>As previously noted, these are preliminary results and we are still running participants so it will be interesting to see whether the trend will become significant once we finish up both projects.</a:t>
            </a:r>
          </a:p>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8E2A12-D2A4-4324-93FF-62040DF4FBBB}" type="slidenum">
              <a:rPr lang="en-US"/>
              <a:pPr fontAlgn="base">
                <a:spcBef>
                  <a:spcPct val="0"/>
                </a:spcBef>
                <a:spcAft>
                  <a:spcPct val="0"/>
                </a:spcAft>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you saw previously, although there was a decrease in ADHD CSR rating, the children with ADHD still meet criteria for the diagnosis. Accordingly, children with an ADHD diagnosis may need prolonged therapy in order to better address the ADHD symptoms.</a:t>
            </a:r>
          </a:p>
          <a:p>
            <a:pPr>
              <a:spcBef>
                <a:spcPct val="0"/>
              </a:spcBef>
            </a:pPr>
            <a:r>
              <a:rPr lang="en-US" smtClean="0"/>
              <a:t>Given the high level of comorbidity and the trend of children with difficulties associated with ADHD in our studies, more research should be conducted examining how comorbid disorder impact treatment outcomes.</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4CD18F-56C5-4397-8B36-01A6DB540948}" type="slidenum">
              <a:rPr lang="en-US"/>
              <a:pPr fontAlgn="base">
                <a:spcBef>
                  <a:spcPct val="0"/>
                </a:spcBef>
                <a:spcAft>
                  <a:spcPct val="0"/>
                </a:spcAft>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their review, Angold and colleagues found that 0-23.7% of anxious youth have comorbid ADHD. They also found that 3.1-41% of children with conduct problems had comorbid ADHD. As you can see, ADHD is very common among children with internalizing and externalizing problems which is why we need to examine how it affects treatment outcomes. However, despite the high comorbidity rate few studies have examined whether ADHD impacts treatment outcomes. In the few studies that have looked at this, it appears that comorbid ADHD does not moderate treatment gains among youth with anxiety or conduct problems.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72266B-9AD0-4E6A-AF3F-333B4BF341DA}"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previously mentioned, we will be presenting preliminary results on both the current treatment projects at the CSC. Since Krystal and Maria have already given you an overview of the projects we are going to jump straight into our results. We will start with presenting our findings in the ODD project than the Phobia project.</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F826D9-5E51-446E-ABEE-FA61A68D9FEE}"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the title of the presentation implies, our overarching research question for both project was ‘Does ADHD moderate treatment outcomes?’. In accordance with previous research findings, we predicted that ADHD would not moderate treatment outcomes among youth with ODD.</a:t>
            </a:r>
          </a:p>
          <a:p>
            <a:pPr>
              <a:spcBef>
                <a:spcPct val="0"/>
              </a:spcBef>
            </a:pPr>
            <a:r>
              <a:rPr lang="en-US" smtClean="0"/>
              <a:t>Secondly, since PMT is an empirically supported treatment for ADHD, we predicted that children with ADHD who received PMT would have better treatment outcomes than children who received CPS. At present, no study has examined whether CPS reduces ADHD symptoms.</a:t>
            </a:r>
          </a:p>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944794-45A3-430A-8CEA-B851A3FEDC94}"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ADIS was used to assess for and assign diagnoses. As previously noted a clinical severity rating of 4 or above indicates a clinical diagnosis.</a:t>
            </a:r>
          </a:p>
          <a:p>
            <a:pPr>
              <a:spcBef>
                <a:spcPct val="0"/>
              </a:spcBef>
            </a:pPr>
            <a:r>
              <a:rPr lang="en-US" smtClean="0"/>
              <a:t>The maternal report on the DBDRS was used to assess ODD and ADHD symptoms.</a:t>
            </a:r>
          </a:p>
          <a:p>
            <a:pPr>
              <a:spcBef>
                <a:spcPct val="0"/>
              </a:spcBef>
            </a:pPr>
            <a:r>
              <a:rPr lang="en-US" smtClean="0"/>
              <a:t>Also, the CGAS, which clinicians use to indicate the child’s general level of functioning, was used to examine severity of symptomatology and functioning level between the treatment conditions to ensure that there were no group differences. A lower score signifies a lower level of general functioning.</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B2DDEE-D4EB-4DB1-B7F8-48A287015A76}"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Ages ranged from 7 to 14 years old. As you can see, the majority are white. For just over half of the sample, ADHD was among the top three diagnoses.</a:t>
            </a:r>
          </a:p>
          <a:p>
            <a:pPr>
              <a:spcBef>
                <a:spcPct val="0"/>
              </a:spcBef>
            </a:pPr>
            <a:r>
              <a:rPr lang="en-US" smtClean="0"/>
              <a:t>In regard to the different subtypes, 15(19%) had ADHD-c as the primary diagnosis, 22(28%) had ADHD-c and 3(3.8%) had ADHD-I as the secondary diagnosis and 9(11.5%) had ADHD-c and 2(2.6%) had ADHD-I as a tertiery diagnosis.</a:t>
            </a:r>
          </a:p>
          <a:p>
            <a:pPr>
              <a:spcBef>
                <a:spcPct val="0"/>
              </a:spcBef>
            </a:pPr>
            <a:endParaRPr lang="en-US" smtClean="0"/>
          </a:p>
          <a:p>
            <a:pPr>
              <a:spcBef>
                <a:spcPct val="0"/>
              </a:spcBef>
            </a:pPr>
            <a:r>
              <a:rPr lang="en-US" smtClean="0"/>
              <a:t>A fourth of the sample was on medication for ADHD. </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7A00EB-86AA-4B4E-8175-25CE52FDD5E5}"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 square tests and t-tests were conducted to examine differences between treatment conditions. As can be seen in the table, no significant differences were observed on key demographic variables, such as age, gender, race. Also, the groups did not differ in global functioning or medication status.</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73EFE5-8550-4756-A13A-14B5AFA9633A}"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Then we did the same to examine difference between children with and without ADHD in the sample. We also compared common demographic information between the ODD-ADHD and ODD+ADHD groups. As expected, children with ODD+ADHD had lower global functioning ratings ((in general an additional diagnosis lowers the CGAS rating) and they were more likely to be on ADHD medication than children in the ODD-ADHD group. All of the children on ADHD medication had a diagnosis of ADHD among the top three diagnoses, with the exception of one child.</a:t>
            </a:r>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73EC1D-8D32-4A42-8B12-343791420FF6}"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overlayTitl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80103C7-6860-41E6-BE53-67450042CA32}" type="datetimeFigureOut">
              <a:rPr lang="en-US"/>
              <a:pPr>
                <a:defRPr/>
              </a:pPr>
              <a:t>10/31/2011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90899E-88DD-48DD-9C65-2AF993E089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overlayBlank.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66787" y="838200"/>
            <a:ext cx="3474720" cy="1619250"/>
          </a:xfrm>
        </p:spPr>
        <p:txBody>
          <a:bodyPr anchor="b"/>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966787" y="2474258"/>
            <a:ext cx="3474720" cy="2743200"/>
          </a:xfrm>
        </p:spPr>
        <p:txBody>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DAA9D16-0954-4F79-846C-306913B8365B}" type="datetimeFigureOut">
              <a:rPr lang="en-US"/>
              <a:pPr>
                <a:defRPr/>
              </a:pPr>
              <a:t>10/31/2011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B0ED76F-B63B-499E-98B1-389B829628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8" name="Text Placeholder 3"/>
          <p:cNvSpPr>
            <a:spLocks noGrp="1"/>
          </p:cNvSpPr>
          <p:nvPr>
            <p:ph type="body" sz="half" idx="2"/>
          </p:nvPr>
        </p:nvSpPr>
        <p:spPr>
          <a:xfrm>
            <a:off x="779463" y="1371600"/>
            <a:ext cx="7583488" cy="1371600"/>
          </a:xfrm>
        </p:spPr>
        <p:txBody>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5" name="Date Placeholder 3"/>
          <p:cNvSpPr>
            <a:spLocks noGrp="1"/>
          </p:cNvSpPr>
          <p:nvPr>
            <p:ph type="dt" sz="half" idx="10"/>
          </p:nvPr>
        </p:nvSpPr>
        <p:spPr/>
        <p:txBody>
          <a:bodyPr/>
          <a:lstStyle>
            <a:lvl1pPr>
              <a:defRPr/>
            </a:lvl1pPr>
          </a:lstStyle>
          <a:p>
            <a:pPr>
              <a:defRPr/>
            </a:pPr>
            <a:fld id="{45EB4F5E-87C3-4BB5-A17E-814DF2EA5625}" type="datetimeFigureOut">
              <a:rPr lang="en-US"/>
              <a:pPr>
                <a:defRPr/>
              </a:pPr>
              <a:t>10/31/2011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46F52-A10B-4B3B-A059-3A208CE024E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AABD923-C7DC-4C04-A712-C62FD399CA42}"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AE8013-F404-4D01-91F2-7C19EF15150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overlayVertical.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4D0D00E-57F1-4457-AAB5-93390B8C4D7C}" type="datetimeFigureOut">
              <a:rPr lang="en-US"/>
              <a:pPr>
                <a:defRPr/>
              </a:pPr>
              <a:t>10/31/2011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69E4F7-D345-4A07-B3FB-31609E6EF9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A05B53-67EF-4830-997E-577EF0E21ECF}"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A050C1-9A4A-4B99-9244-50E3348900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Title Slide with Picture">
    <p:spTree>
      <p:nvGrpSpPr>
        <p:cNvPr id="1" name=""/>
        <p:cNvGrpSpPr/>
        <p:nvPr/>
      </p:nvGrpSpPr>
      <p:grpSpPr>
        <a:xfrm>
          <a:off x="0" y="0"/>
          <a:ext cx="0" cy="0"/>
          <a:chOff x="0" y="0"/>
          <a:chExt cx="0" cy="0"/>
        </a:xfrm>
      </p:grpSpPr>
      <p:pic>
        <p:nvPicPr>
          <p:cNvPr id="5" name="Picture 8" descr="overlayText.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81812" y="3254188"/>
            <a:ext cx="7580376" cy="1685365"/>
          </a:xfrm>
        </p:spPr>
        <p:txBody>
          <a:bodyPr anchor="b" anchorCtr="0"/>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781812" y="4953000"/>
            <a:ext cx="7580376" cy="914400"/>
          </a:xfrm>
        </p:spPr>
        <p:txBody>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CEEBA07-5AC8-4BF5-A54B-D034F2BF9005}" type="datetimeFigureOut">
              <a:rPr lang="en-US"/>
              <a:pPr>
                <a:defRPr/>
              </a:pPr>
              <a:t>10/31/2011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63CEC72-F800-4358-893B-7C64F22CCE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overlayBlank.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06450" y="1627188"/>
            <a:ext cx="7580376" cy="1682496"/>
          </a:xfrm>
        </p:spPr>
        <p:txBody>
          <a:bodyPr anchor="b" anchorCtr="0"/>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21EF23-D911-4EA4-B6DC-765B09792701}" type="datetimeFigureOut">
              <a:rPr lang="en-US"/>
              <a:pPr>
                <a:defRPr/>
              </a:pPr>
              <a:t>10/31/2011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A89E0F-30FD-444F-ABAF-7AFD114A71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4ED0DFE-F6C2-45F9-B1D7-B9D0E4F29A13}" type="datetimeFigureOut">
              <a:rPr lang="en-US"/>
              <a:pPr>
                <a:defRPr/>
              </a:pPr>
              <a:t>10/31/2011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2C11CE-6250-497E-B5EC-739782178A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3D592DA-8811-4220-BB5D-8F87CD7A71C4}" type="datetimeFigureOut">
              <a:rPr lang="en-US"/>
              <a:pPr>
                <a:defRPr/>
              </a:pPr>
              <a:t>10/31/2011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49B1D9-997B-4D47-B0FD-1307E4B5CB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933059F-206F-4AB6-B074-00128074F71A}" type="datetimeFigureOut">
              <a:rPr lang="en-US"/>
              <a:pPr>
                <a:defRPr/>
              </a:pPr>
              <a:t>10/31/2011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11A74F-7E18-4DBC-A479-8A056EB6CA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overlayBlank.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158D36A6-9E54-465D-8940-86CACC238A0C}" type="datetimeFigureOut">
              <a:rPr lang="en-US"/>
              <a:pPr>
                <a:defRPr/>
              </a:pPr>
              <a:t>10/31/2011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C8DC1035-17A3-4D72-8E96-F66C88E22F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Blank.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966787" y="838200"/>
            <a:ext cx="3474720" cy="1619250"/>
          </a:xfrm>
        </p:spPr>
        <p:txBody>
          <a:bodyPr anchor="b"/>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0CFFFEC-9C6E-44AF-B98A-58A02B3F796D}" type="datetimeFigureOut">
              <a:rPr lang="en-US"/>
              <a:pPr>
                <a:defRPr/>
              </a:pPr>
              <a:t>10/31/2011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BA7701D-A8C4-4C28-827E-EE75A2F053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1026" name="Picture 6" descr="overlayText.png"/>
          <p:cNvPicPr>
            <a:picLocks noChangeAspect="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779463" y="88900"/>
            <a:ext cx="7583487"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fontAlgn="auto">
              <a:spcBef>
                <a:spcPts val="0"/>
              </a:spcBef>
              <a:spcAft>
                <a:spcPts val="0"/>
              </a:spcAft>
              <a:defRPr sz="1000" b="1" smtClean="0">
                <a:solidFill>
                  <a:schemeClr val="bg1"/>
                </a:solidFill>
                <a:latin typeface="+mn-lt"/>
              </a:defRPr>
            </a:lvl1pPr>
          </a:lstStyle>
          <a:p>
            <a:pPr>
              <a:defRPr/>
            </a:pPr>
            <a:fld id="{355B8BA8-689C-426E-BC63-68E11709D61C}" type="datetimeFigureOut">
              <a:rPr lang="en-US"/>
              <a:pPr>
                <a:defRPr/>
              </a:pPr>
              <a:t>10/31/2011</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fontAlgn="auto">
              <a:spcBef>
                <a:spcPts val="0"/>
              </a:spcBef>
              <a:spcAft>
                <a:spcPts val="0"/>
              </a:spcAft>
              <a:defRPr sz="1000" b="1">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mn-lt"/>
              </a:defRPr>
            </a:lvl1pPr>
          </a:lstStyle>
          <a:p>
            <a:pPr>
              <a:defRPr/>
            </a:pPr>
            <a:fld id="{08EF2843-B717-4764-B71A-7FA5157C64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3" r:id="rId2"/>
    <p:sldLayoutId id="2147483885" r:id="rId3"/>
    <p:sldLayoutId id="2147483886" r:id="rId4"/>
    <p:sldLayoutId id="2147483882" r:id="rId5"/>
    <p:sldLayoutId id="2147483881" r:id="rId6"/>
    <p:sldLayoutId id="2147483880" r:id="rId7"/>
    <p:sldLayoutId id="2147483887" r:id="rId8"/>
    <p:sldLayoutId id="2147483888" r:id="rId9"/>
    <p:sldLayoutId id="2147483889" r:id="rId10"/>
    <p:sldLayoutId id="2147483879" r:id="rId11"/>
    <p:sldLayoutId id="2147483878" r:id="rId12"/>
    <p:sldLayoutId id="2147483890" r:id="rId13"/>
  </p:sldLayoutIdLst>
  <p:txStyles>
    <p:titleStyle>
      <a:lvl1pPr algn="ctr" rtl="0" fontAlgn="base">
        <a:lnSpc>
          <a:spcPct val="95000"/>
        </a:lnSpc>
        <a:spcBef>
          <a:spcPct val="0"/>
        </a:spcBef>
        <a:spcAft>
          <a:spcPct val="0"/>
        </a:spcAft>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a:lvl2pPr algn="ctr" rtl="0" fontAlgn="base">
        <a:lnSpc>
          <a:spcPct val="95000"/>
        </a:lnSpc>
        <a:spcBef>
          <a:spcPct val="0"/>
        </a:spcBef>
        <a:spcAft>
          <a:spcPct val="0"/>
        </a:spcAft>
        <a:defRPr sz="4800" b="1">
          <a:solidFill>
            <a:schemeClr val="bg1"/>
          </a:solidFill>
          <a:latin typeface="Century Gothic" pitchFamily="34" charset="0"/>
        </a:defRPr>
      </a:lvl2pPr>
      <a:lvl3pPr algn="ctr" rtl="0" fontAlgn="base">
        <a:lnSpc>
          <a:spcPct val="95000"/>
        </a:lnSpc>
        <a:spcBef>
          <a:spcPct val="0"/>
        </a:spcBef>
        <a:spcAft>
          <a:spcPct val="0"/>
        </a:spcAft>
        <a:defRPr sz="4800" b="1">
          <a:solidFill>
            <a:schemeClr val="bg1"/>
          </a:solidFill>
          <a:latin typeface="Century Gothic" pitchFamily="34" charset="0"/>
        </a:defRPr>
      </a:lvl3pPr>
      <a:lvl4pPr algn="ctr" rtl="0" fontAlgn="base">
        <a:lnSpc>
          <a:spcPct val="95000"/>
        </a:lnSpc>
        <a:spcBef>
          <a:spcPct val="0"/>
        </a:spcBef>
        <a:spcAft>
          <a:spcPct val="0"/>
        </a:spcAft>
        <a:defRPr sz="4800" b="1">
          <a:solidFill>
            <a:schemeClr val="bg1"/>
          </a:solidFill>
          <a:latin typeface="Century Gothic" pitchFamily="34" charset="0"/>
        </a:defRPr>
      </a:lvl4pPr>
      <a:lvl5pPr algn="ctr" rtl="0" fontAlgn="base">
        <a:lnSpc>
          <a:spcPct val="95000"/>
        </a:lnSpc>
        <a:spcBef>
          <a:spcPct val="0"/>
        </a:spcBef>
        <a:spcAft>
          <a:spcPct val="0"/>
        </a:spcAft>
        <a:defRPr sz="4800" b="1">
          <a:solidFill>
            <a:schemeClr val="bg1"/>
          </a:solidFill>
          <a:latin typeface="Century Gothic" pitchFamily="34" charset="0"/>
        </a:defRPr>
      </a:lvl5pPr>
      <a:lvl6pPr marL="457200" algn="ctr" rtl="0" fontAlgn="base">
        <a:lnSpc>
          <a:spcPct val="95000"/>
        </a:lnSpc>
        <a:spcBef>
          <a:spcPct val="0"/>
        </a:spcBef>
        <a:spcAft>
          <a:spcPct val="0"/>
        </a:spcAft>
        <a:defRPr sz="4800" b="1">
          <a:solidFill>
            <a:schemeClr val="bg1"/>
          </a:solidFill>
          <a:latin typeface="Century Gothic" pitchFamily="34" charset="0"/>
        </a:defRPr>
      </a:lvl6pPr>
      <a:lvl7pPr marL="914400" algn="ctr" rtl="0" fontAlgn="base">
        <a:lnSpc>
          <a:spcPct val="95000"/>
        </a:lnSpc>
        <a:spcBef>
          <a:spcPct val="0"/>
        </a:spcBef>
        <a:spcAft>
          <a:spcPct val="0"/>
        </a:spcAft>
        <a:defRPr sz="4800" b="1">
          <a:solidFill>
            <a:schemeClr val="bg1"/>
          </a:solidFill>
          <a:latin typeface="Century Gothic" pitchFamily="34" charset="0"/>
        </a:defRPr>
      </a:lvl7pPr>
      <a:lvl8pPr marL="1371600" algn="ctr" rtl="0" fontAlgn="base">
        <a:lnSpc>
          <a:spcPct val="95000"/>
        </a:lnSpc>
        <a:spcBef>
          <a:spcPct val="0"/>
        </a:spcBef>
        <a:spcAft>
          <a:spcPct val="0"/>
        </a:spcAft>
        <a:defRPr sz="4800" b="1">
          <a:solidFill>
            <a:schemeClr val="bg1"/>
          </a:solidFill>
          <a:latin typeface="Century Gothic" pitchFamily="34" charset="0"/>
        </a:defRPr>
      </a:lvl8pPr>
      <a:lvl9pPr marL="1828800" algn="ctr" rtl="0" fontAlgn="base">
        <a:lnSpc>
          <a:spcPct val="95000"/>
        </a:lnSpc>
        <a:spcBef>
          <a:spcPct val="0"/>
        </a:spcBef>
        <a:spcAft>
          <a:spcPct val="0"/>
        </a:spcAft>
        <a:defRPr sz="4800" b="1">
          <a:solidFill>
            <a:schemeClr val="bg1"/>
          </a:solidFill>
          <a:latin typeface="Century Gothic" pitchFamily="34" charset="0"/>
        </a:defRPr>
      </a:lvl9pPr>
    </p:titleStyle>
    <p:bodyStyle>
      <a:lvl1pPr marL="457200" indent="-457200" algn="l" rtl="0" fontAlgn="base">
        <a:spcBef>
          <a:spcPts val="2000"/>
        </a:spcBef>
        <a:spcAft>
          <a:spcPct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rtl="0" fontAlgn="base">
        <a:spcBef>
          <a:spcPts val="1000"/>
        </a:spcBef>
        <a:spcAft>
          <a:spcPct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rtl="0" fontAlgn="base">
        <a:spcBef>
          <a:spcPts val="1000"/>
        </a:spcBef>
        <a:spcAft>
          <a:spcPct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rtl="0" fontAlgn="base">
        <a:spcBef>
          <a:spcPts val="1000"/>
        </a:spcBef>
        <a:spcAft>
          <a:spcPct val="0"/>
        </a:spcAft>
        <a:buSzPct val="90000"/>
        <a:buFont typeface="Wingdings" pitchFamily="2" charset="2"/>
        <a:buChar char=""/>
        <a:defRPr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rtl="0" fontAlgn="base">
        <a:spcBef>
          <a:spcPts val="1000"/>
        </a:spcBef>
        <a:spcAft>
          <a:spcPct val="0"/>
        </a:spcAft>
        <a:buSzPct val="90000"/>
        <a:buFont typeface="Wingdings" pitchFamily="2" charset="2"/>
        <a:buChar char=""/>
        <a:defRPr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475" y="1173163"/>
            <a:ext cx="8375650" cy="2103437"/>
          </a:xfrm>
        </p:spPr>
        <p:txBody>
          <a:bodyPr/>
          <a:lstStyle/>
          <a:p>
            <a:pPr fontAlgn="auto">
              <a:spcAft>
                <a:spcPts val="0"/>
              </a:spcAft>
              <a:defRPr/>
            </a:pPr>
            <a:r>
              <a:rPr lang="en-US" sz="3400" dirty="0" smtClean="0"/>
              <a:t>Comorbid ADHD in Children with ODD or Specific Phobia: Implications for Evidence-Based Treatments</a:t>
            </a:r>
            <a:endParaRPr lang="en-US" sz="3400" dirty="0"/>
          </a:p>
        </p:txBody>
      </p:sp>
      <p:sp>
        <p:nvSpPr>
          <p:cNvPr id="3" name="Subtitle 2"/>
          <p:cNvSpPr>
            <a:spLocks noGrp="1"/>
          </p:cNvSpPr>
          <p:nvPr>
            <p:ph type="subTitle" idx="1"/>
          </p:nvPr>
        </p:nvSpPr>
        <p:spPr>
          <a:xfrm>
            <a:off x="779463" y="3948113"/>
            <a:ext cx="7583487" cy="1752600"/>
          </a:xfrm>
        </p:spPr>
        <p:txBody>
          <a:bodyPr/>
          <a:lstStyle/>
          <a:p>
            <a:pPr algn="l" fontAlgn="auto">
              <a:spcAft>
                <a:spcPts val="0"/>
              </a:spcAft>
              <a:defRPr/>
            </a:pPr>
            <a:r>
              <a:rPr lang="en-US" dirty="0" smtClean="0"/>
              <a:t>Thorhildur Halldorsdottir, M.S. </a:t>
            </a:r>
          </a:p>
          <a:p>
            <a:pPr algn="l" fontAlgn="auto">
              <a:spcAft>
                <a:spcPts val="0"/>
              </a:spcAft>
              <a:defRPr/>
            </a:pPr>
            <a:r>
              <a:rPr lang="en-US" dirty="0" smtClean="0"/>
              <a:t>Kristin Austin, B.A. </a:t>
            </a:r>
          </a:p>
          <a:p>
            <a:pPr algn="l" fontAlgn="auto">
              <a:spcAft>
                <a:spcPts val="0"/>
              </a:spcAft>
              <a:defRPr/>
            </a:pPr>
            <a:r>
              <a:rPr lang="en-US" dirty="0" smtClean="0"/>
              <a:t>Thomas </a:t>
            </a:r>
            <a:r>
              <a:rPr lang="en-US" dirty="0" err="1" smtClean="0"/>
              <a:t>Ollendick</a:t>
            </a:r>
            <a:r>
              <a:rPr lang="en-US" dirty="0" smtClean="0"/>
              <a:t>, Ph.D.</a:t>
            </a:r>
            <a:r>
              <a:rPr lang="en-US" dirty="0"/>
              <a:t>	</a:t>
            </a:r>
            <a:r>
              <a:rPr lang="en-US" dirty="0" smtClean="0"/>
              <a:t>		</a:t>
            </a:r>
          </a:p>
        </p:txBody>
      </p:sp>
      <p:pic>
        <p:nvPicPr>
          <p:cNvPr id="16387" name="Picture 1" descr="vt_shield"/>
          <p:cNvPicPr>
            <a:picLocks noChangeAspect="1" noChangeArrowheads="1"/>
          </p:cNvPicPr>
          <p:nvPr/>
        </p:nvPicPr>
        <p:blipFill>
          <a:blip r:embed="rId2"/>
          <a:srcRect/>
          <a:stretch>
            <a:fillRect/>
          </a:stretch>
        </p:blipFill>
        <p:spPr bwMode="auto">
          <a:xfrm>
            <a:off x="6240463" y="5719763"/>
            <a:ext cx="363537" cy="493712"/>
          </a:xfrm>
          <a:prstGeom prst="rect">
            <a:avLst/>
          </a:prstGeom>
          <a:noFill/>
          <a:ln w="9525">
            <a:noFill/>
            <a:miter lim="800000"/>
            <a:headEnd/>
            <a:tailEnd/>
          </a:ln>
        </p:spPr>
      </p:pic>
      <p:pic>
        <p:nvPicPr>
          <p:cNvPr id="16388" name="Picture 2" descr="vt_logotype"/>
          <p:cNvPicPr>
            <a:picLocks noChangeAspect="1" noChangeArrowheads="1"/>
          </p:cNvPicPr>
          <p:nvPr/>
        </p:nvPicPr>
        <p:blipFill>
          <a:blip r:embed="rId3"/>
          <a:srcRect/>
          <a:stretch>
            <a:fillRect/>
          </a:stretch>
        </p:blipFill>
        <p:spPr bwMode="auto">
          <a:xfrm>
            <a:off x="6604000" y="5726113"/>
            <a:ext cx="2540000" cy="48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Sample cont.</a:t>
            </a:r>
            <a:endParaRPr lang="en-US" dirty="0"/>
          </a:p>
        </p:txBody>
      </p:sp>
      <p:graphicFrame>
        <p:nvGraphicFramePr>
          <p:cNvPr id="4" name="Content Placeholder 3"/>
          <p:cNvGraphicFramePr>
            <a:graphicFrameLocks noGrp="1"/>
          </p:cNvGraphicFramePr>
          <p:nvPr>
            <p:ph idx="1"/>
          </p:nvPr>
        </p:nvGraphicFramePr>
        <p:xfrm>
          <a:off x="549275" y="1403350"/>
          <a:ext cx="8280400" cy="4505325"/>
        </p:xfrm>
        <a:graphic>
          <a:graphicData uri="http://schemas.openxmlformats.org/drawingml/2006/table">
            <a:tbl>
              <a:tblPr firstRow="1" bandRow="1">
                <a:tableStyleId>{7DF18680-E054-41AD-8BC1-D1AEF772440D}</a:tableStyleId>
              </a:tblPr>
              <a:tblGrid>
                <a:gridCol w="1727369"/>
                <a:gridCol w="2452966"/>
                <a:gridCol w="2553498"/>
                <a:gridCol w="1546411"/>
              </a:tblGrid>
              <a:tr h="669165">
                <a:tc>
                  <a:txBody>
                    <a:bodyPr/>
                    <a:lstStyle/>
                    <a:p>
                      <a:endParaRPr lang="en-US" dirty="0"/>
                    </a:p>
                  </a:txBody>
                  <a:tcPr/>
                </a:tc>
                <a:tc>
                  <a:txBody>
                    <a:bodyPr/>
                    <a:lstStyle/>
                    <a:p>
                      <a:r>
                        <a:rPr lang="en-US" b="0" dirty="0" smtClean="0"/>
                        <a:t>ODD-ADHD (n = 34)</a:t>
                      </a:r>
                    </a:p>
                    <a:p>
                      <a:r>
                        <a:rPr lang="en-US" b="0" dirty="0" smtClean="0"/>
                        <a:t>Mean(SD)N(%)</a:t>
                      </a:r>
                      <a:endParaRPr lang="en-US" b="0" dirty="0"/>
                    </a:p>
                  </a:txBody>
                  <a:tcPr/>
                </a:tc>
                <a:tc>
                  <a:txBody>
                    <a:bodyPr/>
                    <a:lstStyle/>
                    <a:p>
                      <a:r>
                        <a:rPr lang="en-US" b="0" dirty="0" smtClean="0"/>
                        <a:t>ODD+ADHD (n = 44)</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Mean(SD)N(%)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Significance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txBody>
                  <a:tcPr/>
                </a:tc>
              </a:tr>
              <a:tr h="669165">
                <a:tc>
                  <a:txBody>
                    <a:bodyPr/>
                    <a:lstStyle/>
                    <a:p>
                      <a:r>
                        <a:rPr lang="en-US" dirty="0" smtClean="0"/>
                        <a:t>Age</a:t>
                      </a:r>
                      <a:endParaRPr lang="en-US" dirty="0"/>
                    </a:p>
                  </a:txBody>
                  <a:tcPr/>
                </a:tc>
                <a:tc>
                  <a:txBody>
                    <a:bodyPr/>
                    <a:lstStyle/>
                    <a:p>
                      <a:r>
                        <a:rPr lang="en-US" dirty="0" smtClean="0"/>
                        <a:t>9.69(1.83)</a:t>
                      </a:r>
                      <a:endParaRPr lang="en-US" dirty="0"/>
                    </a:p>
                  </a:txBody>
                  <a:tcPr/>
                </a:tc>
                <a:tc>
                  <a:txBody>
                    <a:bodyPr/>
                    <a:lstStyle/>
                    <a:p>
                      <a:r>
                        <a:rPr lang="en-US" dirty="0" smtClean="0"/>
                        <a:t>9.56(1.81)</a:t>
                      </a:r>
                      <a:endParaRPr lang="en-US" dirty="0"/>
                    </a:p>
                  </a:txBody>
                  <a:tcPr/>
                </a:tc>
                <a:tc>
                  <a:txBody>
                    <a:bodyPr/>
                    <a:lstStyle/>
                    <a:p>
                      <a:r>
                        <a:rPr lang="en-US" dirty="0" smtClean="0"/>
                        <a:t>ns</a:t>
                      </a:r>
                      <a:endParaRPr lang="en-US" dirty="0"/>
                    </a:p>
                  </a:txBody>
                  <a:tcPr/>
                </a:tc>
              </a:tr>
              <a:tr h="669165">
                <a:tc>
                  <a:txBody>
                    <a:bodyPr/>
                    <a:lstStyle/>
                    <a:p>
                      <a:r>
                        <a:rPr lang="en-US" dirty="0" smtClean="0"/>
                        <a:t>Caucasian</a:t>
                      </a:r>
                      <a:endParaRPr lang="en-US" dirty="0"/>
                    </a:p>
                  </a:txBody>
                  <a:tcPr/>
                </a:tc>
                <a:tc>
                  <a:txBody>
                    <a:bodyPr/>
                    <a:lstStyle/>
                    <a:p>
                      <a:r>
                        <a:rPr lang="en-US" dirty="0" smtClean="0"/>
                        <a:t>28(82.4%)</a:t>
                      </a:r>
                      <a:endParaRPr lang="en-US" dirty="0"/>
                    </a:p>
                  </a:txBody>
                  <a:tcPr/>
                </a:tc>
                <a:tc>
                  <a:txBody>
                    <a:bodyPr/>
                    <a:lstStyle/>
                    <a:p>
                      <a:r>
                        <a:rPr lang="en-US" dirty="0" smtClean="0"/>
                        <a:t>37(84.1%)</a:t>
                      </a:r>
                      <a:endParaRPr lang="en-US" dirty="0"/>
                    </a:p>
                  </a:txBody>
                  <a:tcPr/>
                </a:tc>
                <a:tc>
                  <a:txBody>
                    <a:bodyPr/>
                    <a:lstStyle/>
                    <a:p>
                      <a:r>
                        <a:rPr lang="en-US" dirty="0" smtClean="0"/>
                        <a:t>ns</a:t>
                      </a:r>
                      <a:endParaRPr lang="en-US" dirty="0"/>
                    </a:p>
                  </a:txBody>
                  <a:tcPr/>
                </a:tc>
              </a:tr>
              <a:tr h="669165">
                <a:tc>
                  <a:txBody>
                    <a:bodyPr/>
                    <a:lstStyle/>
                    <a:p>
                      <a:r>
                        <a:rPr lang="en-US" dirty="0" smtClean="0"/>
                        <a:t>Male</a:t>
                      </a:r>
                      <a:endParaRPr lang="en-US" dirty="0"/>
                    </a:p>
                  </a:txBody>
                  <a:tcPr/>
                </a:tc>
                <a:tc>
                  <a:txBody>
                    <a:bodyPr/>
                    <a:lstStyle/>
                    <a:p>
                      <a:r>
                        <a:rPr lang="en-US" dirty="0" smtClean="0"/>
                        <a:t>23(67.7%)</a:t>
                      </a:r>
                      <a:endParaRPr lang="en-US" dirty="0"/>
                    </a:p>
                  </a:txBody>
                  <a:tcPr/>
                </a:tc>
                <a:tc>
                  <a:txBody>
                    <a:bodyPr/>
                    <a:lstStyle/>
                    <a:p>
                      <a:r>
                        <a:rPr lang="en-US" dirty="0" smtClean="0"/>
                        <a:t>24(54.5%)</a:t>
                      </a:r>
                      <a:endParaRPr lang="en-US" dirty="0"/>
                    </a:p>
                  </a:txBody>
                  <a:tcPr/>
                </a:tc>
                <a:tc>
                  <a:txBody>
                    <a:bodyPr/>
                    <a:lstStyle/>
                    <a:p>
                      <a:r>
                        <a:rPr lang="en-US" dirty="0" smtClean="0"/>
                        <a:t>ns</a:t>
                      </a:r>
                      <a:endParaRPr lang="en-US" dirty="0"/>
                    </a:p>
                  </a:txBody>
                  <a:tcPr/>
                </a:tc>
              </a:tr>
              <a:tr h="669165">
                <a:tc>
                  <a:txBody>
                    <a:bodyPr/>
                    <a:lstStyle/>
                    <a:p>
                      <a:r>
                        <a:rPr lang="en-US" dirty="0" smtClean="0"/>
                        <a:t>CGAS</a:t>
                      </a:r>
                      <a:endParaRPr lang="en-US" dirty="0"/>
                    </a:p>
                  </a:txBody>
                  <a:tcPr/>
                </a:tc>
                <a:tc>
                  <a:txBody>
                    <a:bodyPr/>
                    <a:lstStyle/>
                    <a:p>
                      <a:r>
                        <a:rPr lang="en-US" dirty="0" smtClean="0"/>
                        <a:t>62.79(5.53)</a:t>
                      </a:r>
                      <a:endParaRPr lang="en-US" dirty="0"/>
                    </a:p>
                  </a:txBody>
                  <a:tcPr/>
                </a:tc>
                <a:tc>
                  <a:txBody>
                    <a:bodyPr/>
                    <a:lstStyle/>
                    <a:p>
                      <a:r>
                        <a:rPr lang="en-US" dirty="0" smtClean="0"/>
                        <a:t>58.52(5.66)</a:t>
                      </a:r>
                      <a:endParaRPr lang="en-US" dirty="0"/>
                    </a:p>
                  </a:txBody>
                  <a:tcPr/>
                </a:tc>
                <a:tc>
                  <a:txBody>
                    <a:bodyPr/>
                    <a:lstStyle/>
                    <a:p>
                      <a:r>
                        <a:rPr lang="en-US" dirty="0" smtClean="0"/>
                        <a:t>s</a:t>
                      </a:r>
                      <a:endParaRPr lang="en-US" dirty="0"/>
                    </a:p>
                  </a:txBody>
                  <a:tcPr/>
                </a:tc>
              </a:tr>
              <a:tr h="669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ADHD medication</a:t>
                      </a:r>
                    </a:p>
                    <a:p>
                      <a:endParaRPr lang="en-US" dirty="0"/>
                    </a:p>
                  </a:txBody>
                  <a:tcPr/>
                </a:tc>
                <a:tc>
                  <a:txBody>
                    <a:bodyPr/>
                    <a:lstStyle/>
                    <a:p>
                      <a:r>
                        <a:rPr lang="en-US" dirty="0" smtClean="0"/>
                        <a:t>1(2.9%)</a:t>
                      </a:r>
                      <a:endParaRPr lang="en-US" dirty="0"/>
                    </a:p>
                  </a:txBody>
                  <a:tcPr/>
                </a:tc>
                <a:tc>
                  <a:txBody>
                    <a:bodyPr/>
                    <a:lstStyle/>
                    <a:p>
                      <a:r>
                        <a:rPr lang="en-US" dirty="0" smtClean="0"/>
                        <a:t>19(43.2%)</a:t>
                      </a:r>
                      <a:endParaRPr lang="en-US" dirty="0"/>
                    </a:p>
                  </a:txBody>
                  <a:tcPr/>
                </a:tc>
                <a:tc>
                  <a:txBody>
                    <a:bodyPr/>
                    <a:lstStyle/>
                    <a:p>
                      <a:r>
                        <a:rPr lang="en-US" dirty="0" smtClean="0"/>
                        <a:t>s</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Findings</a:t>
            </a:r>
            <a:endParaRPr lang="en-US" dirty="0"/>
          </a:p>
        </p:txBody>
      </p:sp>
      <p:sp>
        <p:nvSpPr>
          <p:cNvPr id="3" name="Content Placeholder 2"/>
          <p:cNvSpPr>
            <a:spLocks noGrp="1"/>
          </p:cNvSpPr>
          <p:nvPr>
            <p:ph idx="1"/>
          </p:nvPr>
        </p:nvSpPr>
        <p:spPr>
          <a:xfrm>
            <a:off x="0" y="1187450"/>
            <a:ext cx="9144000" cy="1373188"/>
          </a:xfrm>
        </p:spPr>
        <p:txBody>
          <a:bodyPr/>
          <a:lstStyle/>
          <a:p>
            <a:pPr fontAlgn="auto">
              <a:spcAft>
                <a:spcPts val="0"/>
              </a:spcAft>
              <a:defRPr/>
            </a:pPr>
            <a:r>
              <a:rPr lang="en-US" sz="1900" dirty="0" smtClean="0"/>
              <a:t>There was a significant change in ODD CSR from pre- to post- treatment (p&lt;.05).</a:t>
            </a:r>
          </a:p>
          <a:p>
            <a:pPr fontAlgn="auto">
              <a:spcAft>
                <a:spcPts val="0"/>
              </a:spcAft>
              <a:defRPr/>
            </a:pPr>
            <a:r>
              <a:rPr lang="en-US" sz="1900" dirty="0" smtClean="0"/>
              <a:t>No difference in treatment outcome by condition (PMT vs. CPS, p=.892)</a:t>
            </a:r>
          </a:p>
        </p:txBody>
      </p:sp>
      <p:graphicFrame>
        <p:nvGraphicFramePr>
          <p:cNvPr id="6" name="Table 5"/>
          <p:cNvGraphicFramePr>
            <a:graphicFrameLocks noGrp="1"/>
          </p:cNvGraphicFramePr>
          <p:nvPr/>
        </p:nvGraphicFramePr>
        <p:xfrm>
          <a:off x="339725" y="2560638"/>
          <a:ext cx="3316288" cy="1692275"/>
        </p:xfrm>
        <a:graphic>
          <a:graphicData uri="http://schemas.openxmlformats.org/drawingml/2006/table">
            <a:tbl>
              <a:tblPr firstRow="1" bandRow="1">
                <a:tableStyleId>{7DF18680-E054-41AD-8BC1-D1AEF772440D}</a:tableStyleId>
              </a:tblPr>
              <a:tblGrid>
                <a:gridCol w="930856"/>
                <a:gridCol w="1152769"/>
                <a:gridCol w="1233297"/>
              </a:tblGrid>
              <a:tr h="370840">
                <a:tc>
                  <a:txBody>
                    <a:bodyPr/>
                    <a:lstStyle/>
                    <a:p>
                      <a:endParaRPr lang="en-US" sz="1600" dirty="0"/>
                    </a:p>
                  </a:txBody>
                  <a:tcPr/>
                </a:tc>
                <a:tc>
                  <a:txBody>
                    <a:bodyPr/>
                    <a:lstStyle/>
                    <a:p>
                      <a:r>
                        <a:rPr lang="en-US" sz="1600" b="0" dirty="0" smtClean="0"/>
                        <a:t>ODD</a:t>
                      </a:r>
                      <a:r>
                        <a:rPr lang="en-US" sz="1600" b="0" baseline="0" dirty="0" smtClean="0"/>
                        <a:t> CSR</a:t>
                      </a:r>
                      <a:r>
                        <a:rPr lang="en-US" sz="1600" b="0" dirty="0" smtClean="0"/>
                        <a:t> Pre</a:t>
                      </a:r>
                      <a:endParaRPr lang="en-US" sz="1600" b="0" dirty="0"/>
                    </a:p>
                  </a:txBody>
                  <a:tcPr/>
                </a:tc>
                <a:tc>
                  <a:txBody>
                    <a:bodyPr/>
                    <a:lstStyle/>
                    <a:p>
                      <a:r>
                        <a:rPr lang="en-US" sz="1600" b="0" dirty="0" smtClean="0"/>
                        <a:t>ODD</a:t>
                      </a:r>
                      <a:r>
                        <a:rPr lang="en-US" sz="1600" b="0" baseline="0" dirty="0" smtClean="0"/>
                        <a:t> CSR Post</a:t>
                      </a:r>
                      <a:endParaRPr lang="en-US" sz="1600" b="0" dirty="0"/>
                    </a:p>
                  </a:txBody>
                  <a:tcPr/>
                </a:tc>
              </a:tr>
              <a:tr h="370840">
                <a:tc>
                  <a:txBody>
                    <a:bodyPr/>
                    <a:lstStyle/>
                    <a:p>
                      <a:r>
                        <a:rPr lang="en-US" sz="1600" dirty="0" smtClean="0"/>
                        <a:t>PMT</a:t>
                      </a:r>
                      <a:endParaRPr lang="en-US" sz="1600" dirty="0"/>
                    </a:p>
                  </a:txBody>
                  <a:tcPr/>
                </a:tc>
                <a:tc>
                  <a:txBody>
                    <a:bodyPr/>
                    <a:lstStyle/>
                    <a:p>
                      <a:r>
                        <a:rPr lang="en-US" sz="1600" dirty="0" smtClean="0"/>
                        <a:t>5.98</a:t>
                      </a:r>
                      <a:endParaRPr lang="en-US" sz="1600" dirty="0"/>
                    </a:p>
                  </a:txBody>
                  <a:tcPr/>
                </a:tc>
                <a:tc>
                  <a:txBody>
                    <a:bodyPr/>
                    <a:lstStyle/>
                    <a:p>
                      <a:r>
                        <a:rPr lang="en-US" sz="1600" dirty="0" smtClean="0"/>
                        <a:t>3.88</a:t>
                      </a:r>
                      <a:endParaRPr lang="en-US" sz="1600" dirty="0"/>
                    </a:p>
                  </a:txBody>
                  <a:tcPr/>
                </a:tc>
              </a:tr>
              <a:tr h="370840">
                <a:tc>
                  <a:txBody>
                    <a:bodyPr/>
                    <a:lstStyle/>
                    <a:p>
                      <a:r>
                        <a:rPr lang="en-US" sz="1600" dirty="0" smtClean="0"/>
                        <a:t>CPS</a:t>
                      </a:r>
                      <a:endParaRPr lang="en-US" sz="1600" dirty="0"/>
                    </a:p>
                  </a:txBody>
                  <a:tcPr/>
                </a:tc>
                <a:tc>
                  <a:txBody>
                    <a:bodyPr/>
                    <a:lstStyle/>
                    <a:p>
                      <a:r>
                        <a:rPr lang="en-US" sz="1600" dirty="0" smtClean="0"/>
                        <a:t>5.68</a:t>
                      </a:r>
                      <a:endParaRPr lang="en-US" sz="1600" dirty="0"/>
                    </a:p>
                  </a:txBody>
                  <a:tcPr/>
                </a:tc>
                <a:tc>
                  <a:txBody>
                    <a:bodyPr/>
                    <a:lstStyle/>
                    <a:p>
                      <a:r>
                        <a:rPr lang="en-US" sz="1600" dirty="0" smtClean="0"/>
                        <a:t>3.43</a:t>
                      </a:r>
                      <a:endParaRPr lang="en-US" sz="1600" dirty="0"/>
                    </a:p>
                  </a:txBody>
                  <a:tcPr/>
                </a:tc>
              </a:tr>
              <a:tr h="370840">
                <a:tc>
                  <a:txBody>
                    <a:bodyPr/>
                    <a:lstStyle/>
                    <a:p>
                      <a:r>
                        <a:rPr lang="en-US" sz="1600" dirty="0" smtClean="0"/>
                        <a:t>Overall</a:t>
                      </a:r>
                      <a:endParaRPr lang="en-US" sz="1600" dirty="0"/>
                    </a:p>
                  </a:txBody>
                  <a:tcPr/>
                </a:tc>
                <a:tc>
                  <a:txBody>
                    <a:bodyPr/>
                    <a:lstStyle/>
                    <a:p>
                      <a:r>
                        <a:rPr lang="en-US" sz="1600" dirty="0" smtClean="0"/>
                        <a:t>5.83</a:t>
                      </a:r>
                      <a:endParaRPr lang="en-US" sz="1600" dirty="0"/>
                    </a:p>
                  </a:txBody>
                  <a:tcPr/>
                </a:tc>
                <a:tc>
                  <a:txBody>
                    <a:bodyPr/>
                    <a:lstStyle/>
                    <a:p>
                      <a:r>
                        <a:rPr lang="en-US" sz="1600" dirty="0" smtClean="0"/>
                        <a:t>3.67</a:t>
                      </a:r>
                      <a:endParaRPr lang="en-US" sz="1600" dirty="0"/>
                    </a:p>
                  </a:txBody>
                  <a:tcPr/>
                </a:tc>
              </a:tr>
            </a:tbl>
          </a:graphicData>
        </a:graphic>
      </p:graphicFrame>
      <p:pic>
        <p:nvPicPr>
          <p:cNvPr id="35865" name="Picture 3"/>
          <p:cNvPicPr>
            <a:picLocks noChangeAspect="1" noChangeArrowheads="1"/>
          </p:cNvPicPr>
          <p:nvPr/>
        </p:nvPicPr>
        <p:blipFill>
          <a:blip r:embed="rId3"/>
          <a:srcRect r="11522" b="5598"/>
          <a:stretch>
            <a:fillRect/>
          </a:stretch>
        </p:blipFill>
        <p:spPr bwMode="auto">
          <a:xfrm>
            <a:off x="3910013" y="2560638"/>
            <a:ext cx="4862512" cy="415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Findings cont.</a:t>
            </a:r>
            <a:endParaRPr lang="en-US" dirty="0"/>
          </a:p>
        </p:txBody>
      </p:sp>
      <p:sp>
        <p:nvSpPr>
          <p:cNvPr id="3" name="Content Placeholder 2"/>
          <p:cNvSpPr>
            <a:spLocks noGrp="1"/>
          </p:cNvSpPr>
          <p:nvPr>
            <p:ph idx="1"/>
          </p:nvPr>
        </p:nvSpPr>
        <p:spPr>
          <a:xfrm>
            <a:off x="955675" y="1204913"/>
            <a:ext cx="7232650" cy="1347787"/>
          </a:xfrm>
        </p:spPr>
        <p:txBody>
          <a:bodyPr>
            <a:normAutofit fontScale="92500"/>
          </a:bodyPr>
          <a:lstStyle/>
          <a:p>
            <a:pPr fontAlgn="auto">
              <a:spcAft>
                <a:spcPts val="0"/>
              </a:spcAft>
              <a:defRPr/>
            </a:pPr>
            <a:r>
              <a:rPr lang="en-US" dirty="0" smtClean="0"/>
              <a:t>ADHD did not predict treatment outcome when examining ODD CSR pre and post treatment; however, there was a trend (p=.137).</a:t>
            </a:r>
          </a:p>
        </p:txBody>
      </p:sp>
      <p:graphicFrame>
        <p:nvGraphicFramePr>
          <p:cNvPr id="4" name="Table 3"/>
          <p:cNvGraphicFramePr>
            <a:graphicFrameLocks noGrp="1"/>
          </p:cNvGraphicFramePr>
          <p:nvPr/>
        </p:nvGraphicFramePr>
        <p:xfrm>
          <a:off x="200025" y="2520950"/>
          <a:ext cx="3398838" cy="1690688"/>
        </p:xfrm>
        <a:graphic>
          <a:graphicData uri="http://schemas.openxmlformats.org/drawingml/2006/table">
            <a:tbl>
              <a:tblPr firstRow="1" bandRow="1">
                <a:tableStyleId>{7DF18680-E054-41AD-8BC1-D1AEF772440D}</a:tableStyleId>
              </a:tblPr>
              <a:tblGrid>
                <a:gridCol w="1168718"/>
                <a:gridCol w="1086784"/>
                <a:gridCol w="1143354"/>
              </a:tblGrid>
              <a:tr h="370840">
                <a:tc>
                  <a:txBody>
                    <a:bodyPr/>
                    <a:lstStyle/>
                    <a:p>
                      <a:endParaRPr lang="en-US" sz="1600" dirty="0"/>
                    </a:p>
                  </a:txBody>
                  <a:tcPr/>
                </a:tc>
                <a:tc>
                  <a:txBody>
                    <a:bodyPr/>
                    <a:lstStyle/>
                    <a:p>
                      <a:r>
                        <a:rPr lang="en-US" sz="1600" b="0" baseline="0" dirty="0" smtClean="0"/>
                        <a:t>ODD CSR</a:t>
                      </a:r>
                      <a:r>
                        <a:rPr lang="en-US" sz="1600" b="0" dirty="0" smtClean="0"/>
                        <a:t> Pre</a:t>
                      </a:r>
                      <a:endParaRPr lang="en-US" sz="1600" b="0" dirty="0"/>
                    </a:p>
                  </a:txBody>
                  <a:tcPr/>
                </a:tc>
                <a:tc>
                  <a:txBody>
                    <a:bodyPr/>
                    <a:lstStyle/>
                    <a:p>
                      <a:r>
                        <a:rPr lang="en-US" sz="1600" b="0" baseline="0" dirty="0" smtClean="0"/>
                        <a:t>ODD CSR Post</a:t>
                      </a:r>
                      <a:endParaRPr lang="en-US" sz="1600" b="0" dirty="0"/>
                    </a:p>
                  </a:txBody>
                  <a:tcPr/>
                </a:tc>
              </a:tr>
              <a:tr h="370840">
                <a:tc>
                  <a:txBody>
                    <a:bodyPr/>
                    <a:lstStyle/>
                    <a:p>
                      <a:r>
                        <a:rPr lang="en-US" sz="1600" dirty="0" smtClean="0"/>
                        <a:t>No ADHD</a:t>
                      </a:r>
                      <a:endParaRPr lang="en-US" sz="1600" dirty="0"/>
                    </a:p>
                  </a:txBody>
                  <a:tcPr/>
                </a:tc>
                <a:tc>
                  <a:txBody>
                    <a:bodyPr/>
                    <a:lstStyle/>
                    <a:p>
                      <a:r>
                        <a:rPr lang="en-US" sz="1600" dirty="0" smtClean="0"/>
                        <a:t>5.65</a:t>
                      </a:r>
                      <a:endParaRPr lang="en-US" sz="1600" dirty="0"/>
                    </a:p>
                  </a:txBody>
                  <a:tcPr/>
                </a:tc>
                <a:tc>
                  <a:txBody>
                    <a:bodyPr/>
                    <a:lstStyle/>
                    <a:p>
                      <a:r>
                        <a:rPr lang="en-US" sz="1600" dirty="0" smtClean="0"/>
                        <a:t>3.00</a:t>
                      </a:r>
                      <a:endParaRPr lang="en-US" sz="1600" dirty="0"/>
                    </a:p>
                  </a:txBody>
                  <a:tcPr/>
                </a:tc>
              </a:tr>
              <a:tr h="370840">
                <a:tc>
                  <a:txBody>
                    <a:bodyPr/>
                    <a:lstStyle/>
                    <a:p>
                      <a:r>
                        <a:rPr lang="en-US" sz="1600" dirty="0" smtClean="0"/>
                        <a:t>ADHD</a:t>
                      </a:r>
                      <a:endParaRPr lang="en-US" sz="1600" dirty="0"/>
                    </a:p>
                  </a:txBody>
                  <a:tcPr/>
                </a:tc>
                <a:tc>
                  <a:txBody>
                    <a:bodyPr/>
                    <a:lstStyle/>
                    <a:p>
                      <a:r>
                        <a:rPr lang="en-US" sz="1600" dirty="0" smtClean="0"/>
                        <a:t>5.98</a:t>
                      </a:r>
                      <a:endParaRPr lang="en-US" sz="1600" dirty="0"/>
                    </a:p>
                  </a:txBody>
                  <a:tcPr/>
                </a:tc>
                <a:tc>
                  <a:txBody>
                    <a:bodyPr/>
                    <a:lstStyle/>
                    <a:p>
                      <a:r>
                        <a:rPr lang="en-US" sz="1600" dirty="0" smtClean="0"/>
                        <a:t>4.18</a:t>
                      </a:r>
                      <a:endParaRPr lang="en-US" sz="1600" dirty="0"/>
                    </a:p>
                  </a:txBody>
                  <a:tcPr/>
                </a:tc>
              </a:tr>
              <a:tr h="370840">
                <a:tc>
                  <a:txBody>
                    <a:bodyPr/>
                    <a:lstStyle/>
                    <a:p>
                      <a:r>
                        <a:rPr lang="en-US" sz="1600" dirty="0" smtClean="0"/>
                        <a:t>Overall</a:t>
                      </a:r>
                      <a:endParaRPr lang="en-US" sz="1600" dirty="0"/>
                    </a:p>
                  </a:txBody>
                  <a:tcPr/>
                </a:tc>
                <a:tc>
                  <a:txBody>
                    <a:bodyPr/>
                    <a:lstStyle/>
                    <a:p>
                      <a:r>
                        <a:rPr lang="en-US" sz="1600" dirty="0" smtClean="0"/>
                        <a:t>5.83</a:t>
                      </a:r>
                      <a:endParaRPr lang="en-US" sz="1600" dirty="0"/>
                    </a:p>
                  </a:txBody>
                  <a:tcPr/>
                </a:tc>
                <a:tc>
                  <a:txBody>
                    <a:bodyPr/>
                    <a:lstStyle/>
                    <a:p>
                      <a:r>
                        <a:rPr lang="en-US" sz="1600" dirty="0" smtClean="0"/>
                        <a:t>3.67</a:t>
                      </a:r>
                      <a:endParaRPr lang="en-US" sz="1600" dirty="0"/>
                    </a:p>
                  </a:txBody>
                  <a:tcPr/>
                </a:tc>
              </a:tr>
            </a:tbl>
          </a:graphicData>
        </a:graphic>
      </p:graphicFrame>
      <p:pic>
        <p:nvPicPr>
          <p:cNvPr id="37913" name="Picture 3"/>
          <p:cNvPicPr>
            <a:picLocks noChangeAspect="1" noChangeArrowheads="1"/>
          </p:cNvPicPr>
          <p:nvPr/>
        </p:nvPicPr>
        <p:blipFill>
          <a:blip r:embed="rId3"/>
          <a:srcRect r="10448" b="6136"/>
          <a:stretch>
            <a:fillRect/>
          </a:stretch>
        </p:blipFill>
        <p:spPr bwMode="auto">
          <a:xfrm>
            <a:off x="3857625" y="2520950"/>
            <a:ext cx="4989513" cy="4189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Findings cont.</a:t>
            </a:r>
            <a:endParaRPr lang="en-US" dirty="0"/>
          </a:p>
        </p:txBody>
      </p:sp>
      <p:sp>
        <p:nvSpPr>
          <p:cNvPr id="3" name="Content Placeholder 2"/>
          <p:cNvSpPr>
            <a:spLocks noGrp="1"/>
          </p:cNvSpPr>
          <p:nvPr>
            <p:ph idx="1"/>
          </p:nvPr>
        </p:nvSpPr>
        <p:spPr>
          <a:xfrm>
            <a:off x="955675" y="1231900"/>
            <a:ext cx="7232650" cy="1374775"/>
          </a:xfrm>
        </p:spPr>
        <p:txBody>
          <a:bodyPr>
            <a:normAutofit fontScale="92500"/>
          </a:bodyPr>
          <a:lstStyle/>
          <a:p>
            <a:pPr fontAlgn="auto">
              <a:spcAft>
                <a:spcPts val="0"/>
              </a:spcAft>
              <a:defRPr/>
            </a:pPr>
            <a:r>
              <a:rPr lang="en-US" dirty="0" smtClean="0"/>
              <a:t>ADHD did not predict treatment outcome based on maternal reported ODD symptoms on the DBDRS, although there was a trend (p=.05).</a:t>
            </a:r>
          </a:p>
        </p:txBody>
      </p:sp>
      <p:graphicFrame>
        <p:nvGraphicFramePr>
          <p:cNvPr id="4" name="Table 3"/>
          <p:cNvGraphicFramePr>
            <a:graphicFrameLocks noGrp="1"/>
          </p:cNvGraphicFramePr>
          <p:nvPr/>
        </p:nvGraphicFramePr>
        <p:xfrm>
          <a:off x="200025" y="2590800"/>
          <a:ext cx="3702050" cy="1935163"/>
        </p:xfrm>
        <a:graphic>
          <a:graphicData uri="http://schemas.openxmlformats.org/drawingml/2006/table">
            <a:tbl>
              <a:tblPr firstRow="1" bandRow="1">
                <a:tableStyleId>{7DF18680-E054-41AD-8BC1-D1AEF772440D}</a:tableStyleId>
              </a:tblPr>
              <a:tblGrid>
                <a:gridCol w="1168718"/>
                <a:gridCol w="1297694"/>
                <a:gridCol w="1236372"/>
              </a:tblGrid>
              <a:tr h="370840">
                <a:tc>
                  <a:txBody>
                    <a:bodyPr/>
                    <a:lstStyle/>
                    <a:p>
                      <a:endParaRPr lang="en-US" sz="1600" dirty="0"/>
                    </a:p>
                  </a:txBody>
                  <a:tcPr/>
                </a:tc>
                <a:tc>
                  <a:txBody>
                    <a:bodyPr/>
                    <a:lstStyle/>
                    <a:p>
                      <a:r>
                        <a:rPr lang="en-US" sz="1600" b="0" baseline="0" dirty="0" smtClean="0"/>
                        <a:t>ODD Symptoms Pre</a:t>
                      </a:r>
                      <a:endParaRPr lang="en-US" sz="1600" b="0" dirty="0"/>
                    </a:p>
                  </a:txBody>
                  <a:tcPr/>
                </a:tc>
                <a:tc>
                  <a:txBody>
                    <a:bodyPr/>
                    <a:lstStyle/>
                    <a:p>
                      <a:r>
                        <a:rPr lang="en-US" sz="1600" b="0" baseline="0" dirty="0" smtClean="0"/>
                        <a:t>ODD Symptoms Post</a:t>
                      </a:r>
                      <a:endParaRPr lang="en-US" sz="1600" b="0" dirty="0"/>
                    </a:p>
                  </a:txBody>
                  <a:tcPr/>
                </a:tc>
              </a:tr>
              <a:tr h="370840">
                <a:tc>
                  <a:txBody>
                    <a:bodyPr/>
                    <a:lstStyle/>
                    <a:p>
                      <a:r>
                        <a:rPr lang="en-US" sz="1600" dirty="0" smtClean="0"/>
                        <a:t>No ADHD</a:t>
                      </a:r>
                      <a:endParaRPr lang="en-US" sz="1600" dirty="0"/>
                    </a:p>
                  </a:txBody>
                  <a:tcPr/>
                </a:tc>
                <a:tc>
                  <a:txBody>
                    <a:bodyPr/>
                    <a:lstStyle/>
                    <a:p>
                      <a:r>
                        <a:rPr lang="en-US" sz="1600" dirty="0" smtClean="0"/>
                        <a:t>5.67</a:t>
                      </a:r>
                      <a:endParaRPr lang="en-US" sz="1600" dirty="0"/>
                    </a:p>
                  </a:txBody>
                  <a:tcPr/>
                </a:tc>
                <a:tc>
                  <a:txBody>
                    <a:bodyPr/>
                    <a:lstStyle/>
                    <a:p>
                      <a:r>
                        <a:rPr lang="en-US" sz="1600" dirty="0" smtClean="0"/>
                        <a:t>2.08</a:t>
                      </a:r>
                      <a:endParaRPr lang="en-US" sz="1600" dirty="0"/>
                    </a:p>
                  </a:txBody>
                  <a:tcPr/>
                </a:tc>
              </a:tr>
              <a:tr h="370840">
                <a:tc>
                  <a:txBody>
                    <a:bodyPr/>
                    <a:lstStyle/>
                    <a:p>
                      <a:r>
                        <a:rPr lang="en-US" sz="1600" dirty="0" smtClean="0"/>
                        <a:t>ADHD</a:t>
                      </a:r>
                      <a:endParaRPr lang="en-US" sz="1600" dirty="0"/>
                    </a:p>
                  </a:txBody>
                  <a:tcPr/>
                </a:tc>
                <a:tc>
                  <a:txBody>
                    <a:bodyPr/>
                    <a:lstStyle/>
                    <a:p>
                      <a:r>
                        <a:rPr lang="en-US" sz="1600" dirty="0" smtClean="0"/>
                        <a:t>5.46</a:t>
                      </a:r>
                      <a:endParaRPr lang="en-US" sz="1600" dirty="0"/>
                    </a:p>
                  </a:txBody>
                  <a:tcPr/>
                </a:tc>
                <a:tc>
                  <a:txBody>
                    <a:bodyPr/>
                    <a:lstStyle/>
                    <a:p>
                      <a:r>
                        <a:rPr lang="en-US" sz="1600" dirty="0" smtClean="0"/>
                        <a:t>3.68</a:t>
                      </a:r>
                      <a:endParaRPr lang="en-US" sz="1600" dirty="0"/>
                    </a:p>
                  </a:txBody>
                  <a:tcPr/>
                </a:tc>
              </a:tr>
              <a:tr h="370840">
                <a:tc>
                  <a:txBody>
                    <a:bodyPr/>
                    <a:lstStyle/>
                    <a:p>
                      <a:r>
                        <a:rPr lang="en-US" sz="1600" dirty="0" smtClean="0"/>
                        <a:t>Overall</a:t>
                      </a:r>
                      <a:endParaRPr lang="en-US" sz="1600" dirty="0"/>
                    </a:p>
                  </a:txBody>
                  <a:tcPr/>
                </a:tc>
                <a:tc>
                  <a:txBody>
                    <a:bodyPr/>
                    <a:lstStyle/>
                    <a:p>
                      <a:r>
                        <a:rPr lang="en-US" sz="1600" dirty="0" smtClean="0"/>
                        <a:t>5.56</a:t>
                      </a:r>
                      <a:endParaRPr lang="en-US" sz="1600" dirty="0"/>
                    </a:p>
                  </a:txBody>
                  <a:tcPr/>
                </a:tc>
                <a:tc>
                  <a:txBody>
                    <a:bodyPr/>
                    <a:lstStyle/>
                    <a:p>
                      <a:r>
                        <a:rPr lang="en-US" sz="1600" dirty="0" smtClean="0"/>
                        <a:t>2.94</a:t>
                      </a:r>
                      <a:endParaRPr lang="en-US" sz="1600" dirty="0"/>
                    </a:p>
                  </a:txBody>
                  <a:tcPr/>
                </a:tc>
              </a:tr>
            </a:tbl>
          </a:graphicData>
        </a:graphic>
      </p:graphicFrame>
      <p:pic>
        <p:nvPicPr>
          <p:cNvPr id="39961" name="Picture 2"/>
          <p:cNvPicPr>
            <a:picLocks noChangeAspect="1" noChangeArrowheads="1"/>
          </p:cNvPicPr>
          <p:nvPr/>
        </p:nvPicPr>
        <p:blipFill>
          <a:blip r:embed="rId3"/>
          <a:srcRect r="10661" b="8282"/>
          <a:stretch>
            <a:fillRect/>
          </a:stretch>
        </p:blipFill>
        <p:spPr bwMode="auto">
          <a:xfrm>
            <a:off x="4211638" y="2590800"/>
            <a:ext cx="4765675" cy="391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Findings cont.</a:t>
            </a:r>
            <a:endParaRPr lang="en-US" dirty="0"/>
          </a:p>
        </p:txBody>
      </p:sp>
      <p:sp>
        <p:nvSpPr>
          <p:cNvPr id="3" name="Content Placeholder 2"/>
          <p:cNvSpPr>
            <a:spLocks noGrp="1"/>
          </p:cNvSpPr>
          <p:nvPr>
            <p:ph idx="1"/>
          </p:nvPr>
        </p:nvSpPr>
        <p:spPr>
          <a:xfrm>
            <a:off x="430213" y="1093788"/>
            <a:ext cx="8494712" cy="1465262"/>
          </a:xfrm>
        </p:spPr>
        <p:txBody>
          <a:bodyPr>
            <a:noAutofit/>
          </a:bodyPr>
          <a:lstStyle/>
          <a:p>
            <a:pPr fontAlgn="auto">
              <a:spcAft>
                <a:spcPts val="0"/>
              </a:spcAft>
              <a:defRPr/>
            </a:pPr>
            <a:r>
              <a:rPr lang="en-US" sz="2000" dirty="0" smtClean="0"/>
              <a:t>In both treatment conditions, there was a significant change in ADHD CSR from pre- to post treatment (p&lt;.05).</a:t>
            </a:r>
          </a:p>
          <a:p>
            <a:pPr fontAlgn="auto">
              <a:spcAft>
                <a:spcPts val="0"/>
              </a:spcAft>
              <a:defRPr/>
            </a:pPr>
            <a:r>
              <a:rPr lang="en-US" sz="2000" dirty="0" smtClean="0"/>
              <a:t>The interaction between outcome and treatment condition was </a:t>
            </a:r>
            <a:r>
              <a:rPr lang="en-US" sz="2000" dirty="0" err="1" smtClean="0"/>
              <a:t>nonsignificant</a:t>
            </a:r>
            <a:r>
              <a:rPr lang="en-US" sz="2000" dirty="0" smtClean="0"/>
              <a:t> (p=.310).</a:t>
            </a:r>
          </a:p>
        </p:txBody>
      </p:sp>
      <p:graphicFrame>
        <p:nvGraphicFramePr>
          <p:cNvPr id="4" name="Table 3"/>
          <p:cNvGraphicFramePr>
            <a:graphicFrameLocks noGrp="1"/>
          </p:cNvGraphicFramePr>
          <p:nvPr/>
        </p:nvGraphicFramePr>
        <p:xfrm>
          <a:off x="430213" y="2736850"/>
          <a:ext cx="3438525" cy="1935163"/>
        </p:xfrm>
        <a:graphic>
          <a:graphicData uri="http://schemas.openxmlformats.org/drawingml/2006/table">
            <a:tbl>
              <a:tblPr firstRow="1" bandRow="1">
                <a:tableStyleId>{7DF18680-E054-41AD-8BC1-D1AEF772440D}</a:tableStyleId>
              </a:tblPr>
              <a:tblGrid>
                <a:gridCol w="918307"/>
                <a:gridCol w="1250462"/>
                <a:gridCol w="1270000"/>
              </a:tblGrid>
              <a:tr h="370840">
                <a:tc>
                  <a:txBody>
                    <a:bodyPr/>
                    <a:lstStyle/>
                    <a:p>
                      <a:endParaRPr lang="en-US" sz="1600" dirty="0"/>
                    </a:p>
                  </a:txBody>
                  <a:tcPr/>
                </a:tc>
                <a:tc>
                  <a:txBody>
                    <a:bodyPr/>
                    <a:lstStyle/>
                    <a:p>
                      <a:r>
                        <a:rPr lang="en-US" sz="1600" b="0" dirty="0" smtClean="0"/>
                        <a:t>Mean ADHD</a:t>
                      </a:r>
                      <a:r>
                        <a:rPr lang="en-US" sz="1600" b="0" baseline="0" dirty="0" smtClean="0"/>
                        <a:t> CSR</a:t>
                      </a:r>
                      <a:r>
                        <a:rPr lang="en-US" sz="1600" b="0" dirty="0" smtClean="0"/>
                        <a:t> Pre</a:t>
                      </a:r>
                      <a:endParaRPr lang="en-US" sz="1600" b="0" dirty="0"/>
                    </a:p>
                  </a:txBody>
                  <a:tcPr/>
                </a:tc>
                <a:tc>
                  <a:txBody>
                    <a:bodyPr/>
                    <a:lstStyle/>
                    <a:p>
                      <a:r>
                        <a:rPr lang="en-US" sz="1600" b="0" dirty="0" smtClean="0"/>
                        <a:t>Mean ADHD</a:t>
                      </a:r>
                      <a:r>
                        <a:rPr lang="en-US" sz="1600" b="0" baseline="0" dirty="0" smtClean="0"/>
                        <a:t> CSR Post</a:t>
                      </a:r>
                      <a:endParaRPr lang="en-US" sz="1600" b="0" dirty="0"/>
                    </a:p>
                  </a:txBody>
                  <a:tcPr>
                    <a:lnR w="12700" cap="flat" cmpd="sng" algn="ctr">
                      <a:solidFill>
                        <a:scrgbClr r="0" g="0" b="0"/>
                      </a:solidFill>
                      <a:prstDash val="solid"/>
                      <a:round/>
                      <a:headEnd type="none" w="med" len="med"/>
                      <a:tailEnd type="none" w="med" len="med"/>
                    </a:lnR>
                  </a:tcPr>
                </a:tc>
              </a:tr>
              <a:tr h="370840">
                <a:tc>
                  <a:txBody>
                    <a:bodyPr/>
                    <a:lstStyle/>
                    <a:p>
                      <a:r>
                        <a:rPr lang="en-US" sz="1600" dirty="0" smtClean="0"/>
                        <a:t>PMT</a:t>
                      </a:r>
                      <a:endParaRPr lang="en-US" sz="1600" dirty="0"/>
                    </a:p>
                  </a:txBody>
                  <a:tcPr/>
                </a:tc>
                <a:tc>
                  <a:txBody>
                    <a:bodyPr/>
                    <a:lstStyle/>
                    <a:p>
                      <a:r>
                        <a:rPr lang="en-US" sz="1600" dirty="0" smtClean="0"/>
                        <a:t>5.25</a:t>
                      </a:r>
                      <a:endParaRPr lang="en-US" sz="1600" dirty="0"/>
                    </a:p>
                  </a:txBody>
                  <a:tcPr/>
                </a:tc>
                <a:tc>
                  <a:txBody>
                    <a:bodyPr/>
                    <a:lstStyle/>
                    <a:p>
                      <a:r>
                        <a:rPr lang="en-US" sz="1600" dirty="0" smtClean="0"/>
                        <a:t>4.64</a:t>
                      </a:r>
                      <a:endParaRPr lang="en-US" sz="1600" dirty="0"/>
                    </a:p>
                  </a:txBody>
                  <a:tcPr>
                    <a:lnR w="12700" cap="flat" cmpd="sng" algn="ctr">
                      <a:solidFill>
                        <a:scrgbClr r="0" g="0" b="0"/>
                      </a:solidFill>
                      <a:prstDash val="solid"/>
                      <a:round/>
                      <a:headEnd type="none" w="med" len="med"/>
                      <a:tailEnd type="none" w="med" len="med"/>
                    </a:lnR>
                  </a:tcPr>
                </a:tc>
              </a:tr>
              <a:tr h="370840">
                <a:tc>
                  <a:txBody>
                    <a:bodyPr/>
                    <a:lstStyle/>
                    <a:p>
                      <a:r>
                        <a:rPr lang="en-US" sz="1600" dirty="0" smtClean="0"/>
                        <a:t>CPS</a:t>
                      </a:r>
                      <a:endParaRPr lang="en-US" sz="1600" dirty="0"/>
                    </a:p>
                  </a:txBody>
                  <a:tcPr/>
                </a:tc>
                <a:tc>
                  <a:txBody>
                    <a:bodyPr/>
                    <a:lstStyle/>
                    <a:p>
                      <a:r>
                        <a:rPr lang="en-US" sz="1600" dirty="0" smtClean="0"/>
                        <a:t>5.42</a:t>
                      </a:r>
                      <a:endParaRPr lang="en-US" sz="1600" dirty="0"/>
                    </a:p>
                  </a:txBody>
                  <a:tcPr/>
                </a:tc>
                <a:tc>
                  <a:txBody>
                    <a:bodyPr/>
                    <a:lstStyle/>
                    <a:p>
                      <a:r>
                        <a:rPr lang="en-US" sz="1600" dirty="0" smtClean="0"/>
                        <a:t>4.37</a:t>
                      </a:r>
                      <a:endParaRPr lang="en-US" sz="1600" dirty="0"/>
                    </a:p>
                  </a:txBody>
                  <a:tcPr>
                    <a:lnR w="12700" cap="flat" cmpd="sng" algn="ctr">
                      <a:solidFill>
                        <a:scrgbClr r="0" g="0" b="0"/>
                      </a:solidFill>
                      <a:prstDash val="solid"/>
                      <a:round/>
                      <a:headEnd type="none" w="med" len="med"/>
                      <a:tailEnd type="none" w="med" len="med"/>
                    </a:lnR>
                  </a:tcPr>
                </a:tc>
              </a:tr>
              <a:tr h="370840">
                <a:tc>
                  <a:txBody>
                    <a:bodyPr/>
                    <a:lstStyle/>
                    <a:p>
                      <a:r>
                        <a:rPr lang="en-US" sz="1600" dirty="0" smtClean="0"/>
                        <a:t>Overall</a:t>
                      </a:r>
                      <a:endParaRPr lang="en-US" sz="1600" dirty="0"/>
                    </a:p>
                  </a:txBody>
                  <a:tcPr/>
                </a:tc>
                <a:tc>
                  <a:txBody>
                    <a:bodyPr/>
                    <a:lstStyle/>
                    <a:p>
                      <a:r>
                        <a:rPr lang="en-US" sz="1600" dirty="0" smtClean="0"/>
                        <a:t>5.32</a:t>
                      </a:r>
                      <a:endParaRPr lang="en-US" sz="1600" dirty="0"/>
                    </a:p>
                  </a:txBody>
                  <a:tcPr/>
                </a:tc>
                <a:tc>
                  <a:txBody>
                    <a:bodyPr/>
                    <a:lstStyle/>
                    <a:p>
                      <a:r>
                        <a:rPr lang="en-US" sz="1600" dirty="0" smtClean="0"/>
                        <a:t>4.53</a:t>
                      </a:r>
                      <a:endParaRPr lang="en-US" sz="1600" dirty="0"/>
                    </a:p>
                  </a:txBody>
                  <a:tcPr>
                    <a:lnR w="12700" cap="flat" cmpd="sng" algn="ctr">
                      <a:solidFill>
                        <a:scrgbClr r="0" g="0" b="0"/>
                      </a:solidFill>
                      <a:prstDash val="solid"/>
                      <a:round/>
                      <a:headEnd type="none" w="med" len="med"/>
                      <a:tailEnd type="none" w="med" len="med"/>
                    </a:lnR>
                  </a:tcPr>
                </a:tc>
              </a:tr>
            </a:tbl>
          </a:graphicData>
        </a:graphic>
      </p:graphicFrame>
      <p:pic>
        <p:nvPicPr>
          <p:cNvPr id="42009" name="Picture 2"/>
          <p:cNvPicPr>
            <a:picLocks noChangeAspect="1" noChangeArrowheads="1"/>
          </p:cNvPicPr>
          <p:nvPr/>
        </p:nvPicPr>
        <p:blipFill>
          <a:blip r:embed="rId3"/>
          <a:srcRect r="11737" b="5869"/>
          <a:stretch>
            <a:fillRect/>
          </a:stretch>
        </p:blipFill>
        <p:spPr bwMode="auto">
          <a:xfrm>
            <a:off x="4249738" y="2736850"/>
            <a:ext cx="4675187" cy="399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8900"/>
            <a:ext cx="8215313" cy="1143000"/>
          </a:xfrm>
        </p:spPr>
        <p:txBody>
          <a:bodyPr/>
          <a:lstStyle/>
          <a:p>
            <a:pPr fontAlgn="auto">
              <a:spcAft>
                <a:spcPts val="0"/>
              </a:spcAft>
              <a:defRPr/>
            </a:pPr>
            <a:r>
              <a:rPr lang="en-US" sz="4300" dirty="0" smtClean="0"/>
              <a:t>Hypotheses for Phobia Project</a:t>
            </a:r>
            <a:endParaRPr lang="en-US" sz="4300" dirty="0"/>
          </a:p>
        </p:txBody>
      </p:sp>
      <p:sp>
        <p:nvSpPr>
          <p:cNvPr id="3" name="Content Placeholder 2"/>
          <p:cNvSpPr>
            <a:spLocks noGrp="1"/>
          </p:cNvSpPr>
          <p:nvPr>
            <p:ph idx="1"/>
          </p:nvPr>
        </p:nvSpPr>
        <p:spPr>
          <a:xfrm>
            <a:off x="955675" y="1600200"/>
            <a:ext cx="6192838" cy="2579688"/>
          </a:xfrm>
        </p:spPr>
        <p:txBody>
          <a:bodyPr/>
          <a:lstStyle/>
          <a:p>
            <a:pPr fontAlgn="auto">
              <a:spcAft>
                <a:spcPts val="0"/>
              </a:spcAft>
              <a:defRPr/>
            </a:pPr>
            <a:r>
              <a:rPr lang="en-US" dirty="0" smtClean="0"/>
              <a:t>Hypothesis: </a:t>
            </a:r>
            <a:r>
              <a:rPr lang="en-US" dirty="0"/>
              <a:t>A</a:t>
            </a:r>
            <a:r>
              <a:rPr lang="en-US" dirty="0" smtClean="0"/>
              <a:t>ttention problems do not moderate treatment outcomes of children with Specific Phobias.</a:t>
            </a:r>
          </a:p>
          <a:p>
            <a:pPr marL="0" indent="0" fontAlgn="auto">
              <a:spcAft>
                <a:spcPts val="0"/>
              </a:spcAft>
              <a:buFont typeface="Wingdings" pitchFamily="2" charset="2"/>
              <a:buNone/>
              <a:defRPr/>
            </a:pPr>
            <a:endParaRPr lang="en-US" dirty="0"/>
          </a:p>
        </p:txBody>
      </p:sp>
      <p:pic>
        <p:nvPicPr>
          <p:cNvPr id="44035" name="Picture 3"/>
          <p:cNvPicPr>
            <a:picLocks noChangeAspect="1"/>
          </p:cNvPicPr>
          <p:nvPr/>
        </p:nvPicPr>
        <p:blipFill>
          <a:blip r:embed="rId3"/>
          <a:srcRect/>
          <a:stretch>
            <a:fillRect/>
          </a:stretch>
        </p:blipFill>
        <p:spPr bwMode="auto">
          <a:xfrm>
            <a:off x="5391150" y="3116263"/>
            <a:ext cx="2740025" cy="26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Measures</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a:t>Anxiety Disorders Interview Schedule for DSM-IV, Parent and Child Version (ADIS; </a:t>
            </a:r>
            <a:r>
              <a:rPr lang="en-US" sz="1600" dirty="0"/>
              <a:t>Silverman </a:t>
            </a:r>
            <a:r>
              <a:rPr lang="en-US" sz="1600" dirty="0" smtClean="0"/>
              <a:t>&amp; Albano.</a:t>
            </a:r>
            <a:r>
              <a:rPr lang="en-US" sz="1600" dirty="0"/>
              <a:t>, </a:t>
            </a:r>
            <a:r>
              <a:rPr lang="en-US" sz="1600" dirty="0" smtClean="0"/>
              <a:t>1996</a:t>
            </a:r>
            <a:r>
              <a:rPr lang="en-US" dirty="0" smtClean="0"/>
              <a:t>)</a:t>
            </a:r>
            <a:endParaRPr lang="en-US" dirty="0"/>
          </a:p>
          <a:p>
            <a:pPr fontAlgn="auto">
              <a:spcAft>
                <a:spcPts val="0"/>
              </a:spcAft>
              <a:defRPr/>
            </a:pPr>
            <a:r>
              <a:rPr lang="en-US" dirty="0" smtClean="0"/>
              <a:t>Child Behavior Checklist (CBCL; </a:t>
            </a:r>
            <a:r>
              <a:rPr lang="en-US" sz="1600" dirty="0" smtClean="0"/>
              <a:t>Achenbach et </a:t>
            </a:r>
            <a:r>
              <a:rPr lang="en-US" sz="1600" dirty="0"/>
              <a:t>al</a:t>
            </a:r>
            <a:r>
              <a:rPr lang="en-US" sz="1600" dirty="0" smtClean="0"/>
              <a:t>.,1991</a:t>
            </a:r>
            <a:r>
              <a:rPr lang="en-US" dirty="0" smtClean="0"/>
              <a:t>)</a:t>
            </a:r>
          </a:p>
          <a:p>
            <a:pPr lvl="1" fontAlgn="auto">
              <a:spcAft>
                <a:spcPts val="0"/>
              </a:spcAft>
              <a:defRPr/>
            </a:pPr>
            <a:r>
              <a:rPr lang="en-US" dirty="0" smtClean="0"/>
              <a:t>Attention Problems Subscale</a:t>
            </a:r>
            <a:endParaRPr lang="en-US" dirty="0"/>
          </a:p>
          <a:p>
            <a:pPr fontAlgn="auto">
              <a:spcAft>
                <a:spcPts val="0"/>
              </a:spcAft>
              <a:defRPr/>
            </a:pPr>
            <a:r>
              <a:rPr lang="en-US" dirty="0"/>
              <a:t>Children’s Global Assessment Scale (CGAS, </a:t>
            </a:r>
            <a:r>
              <a:rPr lang="en-US" sz="1600" dirty="0"/>
              <a:t>Schaffer et al.</a:t>
            </a:r>
            <a:r>
              <a:rPr lang="en-US" sz="1600" dirty="0" smtClean="0"/>
              <a:t>, 1983</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Sample</a:t>
            </a:r>
            <a:endParaRPr lang="en-US" dirty="0"/>
          </a:p>
        </p:txBody>
      </p:sp>
      <p:graphicFrame>
        <p:nvGraphicFramePr>
          <p:cNvPr id="5" name="Content Placeholder 4"/>
          <p:cNvGraphicFramePr>
            <a:graphicFrameLocks noGrp="1"/>
          </p:cNvGraphicFramePr>
          <p:nvPr>
            <p:ph idx="1"/>
          </p:nvPr>
        </p:nvGraphicFramePr>
        <p:xfrm>
          <a:off x="1479550" y="1447800"/>
          <a:ext cx="6335713" cy="5083175"/>
        </p:xfrm>
        <a:graphic>
          <a:graphicData uri="http://schemas.openxmlformats.org/drawingml/2006/table">
            <a:tbl>
              <a:tblPr firstRow="1" bandRow="1">
                <a:tableStyleId>{7DF18680-E054-41AD-8BC1-D1AEF772440D}</a:tableStyleId>
              </a:tblPr>
              <a:tblGrid>
                <a:gridCol w="2976013"/>
                <a:gridCol w="3360615"/>
              </a:tblGrid>
              <a:tr h="634785">
                <a:tc>
                  <a:txBody>
                    <a:bodyPr/>
                    <a:lstStyle/>
                    <a:p>
                      <a:endParaRPr lang="en-US" dirty="0"/>
                    </a:p>
                  </a:txBody>
                  <a:tcPr/>
                </a:tc>
                <a:tc>
                  <a:txBody>
                    <a:bodyPr/>
                    <a:lstStyle/>
                    <a:p>
                      <a:r>
                        <a:rPr lang="en-US" b="0" dirty="0" smtClean="0"/>
                        <a:t>Whole</a:t>
                      </a:r>
                      <a:r>
                        <a:rPr lang="en-US" b="0" baseline="0" dirty="0" smtClean="0"/>
                        <a:t> sample (n = 96)</a:t>
                      </a:r>
                    </a:p>
                    <a:p>
                      <a:r>
                        <a:rPr lang="en-US" b="0" baseline="0" dirty="0" smtClean="0"/>
                        <a:t>Mean(SD)N(%)</a:t>
                      </a:r>
                      <a:endParaRPr lang="en-US" b="0" dirty="0"/>
                    </a:p>
                  </a:txBody>
                  <a:tcPr/>
                </a:tc>
              </a:tr>
              <a:tr h="634785">
                <a:tc>
                  <a:txBody>
                    <a:bodyPr/>
                    <a:lstStyle/>
                    <a:p>
                      <a:r>
                        <a:rPr lang="en-US" dirty="0" smtClean="0"/>
                        <a:t>Age</a:t>
                      </a:r>
                      <a:endParaRPr lang="en-US" dirty="0"/>
                    </a:p>
                  </a:txBody>
                  <a:tcPr/>
                </a:tc>
                <a:tc>
                  <a:txBody>
                    <a:bodyPr/>
                    <a:lstStyle/>
                    <a:p>
                      <a:r>
                        <a:rPr lang="en-US" baseline="0" dirty="0" smtClean="0"/>
                        <a:t>8.95(1.72)</a:t>
                      </a:r>
                      <a:endParaRPr lang="en-US" dirty="0"/>
                    </a:p>
                  </a:txBody>
                  <a:tcPr/>
                </a:tc>
              </a:tr>
              <a:tr h="634785">
                <a:tc>
                  <a:txBody>
                    <a:bodyPr/>
                    <a:lstStyle/>
                    <a:p>
                      <a:r>
                        <a:rPr lang="en-US" dirty="0" smtClean="0"/>
                        <a:t>Caucasian</a:t>
                      </a:r>
                      <a:endParaRPr lang="en-US" dirty="0"/>
                    </a:p>
                  </a:txBody>
                  <a:tcPr/>
                </a:tc>
                <a:tc>
                  <a:txBody>
                    <a:bodyPr/>
                    <a:lstStyle/>
                    <a:p>
                      <a:r>
                        <a:rPr lang="en-US" dirty="0" smtClean="0"/>
                        <a:t>84(87.5%)</a:t>
                      </a:r>
                      <a:endParaRPr lang="en-US" dirty="0"/>
                    </a:p>
                  </a:txBody>
                  <a:tcPr/>
                </a:tc>
              </a:tr>
              <a:tr h="634785">
                <a:tc>
                  <a:txBody>
                    <a:bodyPr/>
                    <a:lstStyle/>
                    <a:p>
                      <a:r>
                        <a:rPr lang="en-US" dirty="0" smtClean="0"/>
                        <a:t>Male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47(49%)</a:t>
                      </a:r>
                    </a:p>
                  </a:txBody>
                  <a:tcPr/>
                </a:tc>
              </a:tr>
              <a:tr h="634785">
                <a:tc>
                  <a:txBody>
                    <a:bodyPr/>
                    <a:lstStyle/>
                    <a:p>
                      <a:r>
                        <a:rPr lang="en-US" dirty="0" smtClean="0"/>
                        <a:t>ADHD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13(13.5%)</a:t>
                      </a:r>
                    </a:p>
                  </a:txBody>
                  <a:tcPr/>
                </a:tc>
              </a:tr>
              <a:tr h="634785">
                <a:tc>
                  <a:txBody>
                    <a:bodyPr/>
                    <a:lstStyle/>
                    <a:p>
                      <a:r>
                        <a:rPr lang="en-US" dirty="0" smtClean="0"/>
                        <a:t>High Attention Problems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25(25.3%)</a:t>
                      </a:r>
                    </a:p>
                  </a:txBody>
                  <a:tcPr/>
                </a:tc>
              </a:tr>
              <a:tr h="634785">
                <a:tc>
                  <a:txBody>
                    <a:bodyPr/>
                    <a:lstStyle/>
                    <a:p>
                      <a:r>
                        <a:rPr lang="en-US" dirty="0" smtClean="0"/>
                        <a:t>CGAS</a:t>
                      </a:r>
                      <a:endParaRPr lang="en-US" dirty="0"/>
                    </a:p>
                  </a:txBody>
                  <a:tcPr/>
                </a:tc>
                <a:tc>
                  <a:txBody>
                    <a:bodyPr/>
                    <a:lstStyle/>
                    <a:p>
                      <a:r>
                        <a:rPr lang="en-US" dirty="0" smtClean="0"/>
                        <a:t>60.99(6.87)</a:t>
                      </a:r>
                      <a:endParaRPr lang="en-US" dirty="0"/>
                    </a:p>
                  </a:txBody>
                  <a:tcPr/>
                </a:tc>
              </a:tr>
              <a:tr h="634785">
                <a:tc>
                  <a:txBody>
                    <a:bodyPr/>
                    <a:lstStyle/>
                    <a:p>
                      <a:r>
                        <a:rPr lang="en-US" dirty="0" smtClean="0"/>
                        <a:t>ADHD medications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8(8.3%)</a:t>
                      </a: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Sample cont.</a:t>
            </a:r>
            <a:endParaRPr lang="en-US" dirty="0"/>
          </a:p>
        </p:txBody>
      </p:sp>
      <p:graphicFrame>
        <p:nvGraphicFramePr>
          <p:cNvPr id="5" name="Content Placeholder 4"/>
          <p:cNvGraphicFramePr>
            <a:graphicFrameLocks noGrp="1"/>
          </p:cNvGraphicFramePr>
          <p:nvPr>
            <p:ph idx="1"/>
          </p:nvPr>
        </p:nvGraphicFramePr>
        <p:xfrm>
          <a:off x="220663" y="1600200"/>
          <a:ext cx="8743950" cy="4557713"/>
        </p:xfrm>
        <a:graphic>
          <a:graphicData uri="http://schemas.openxmlformats.org/drawingml/2006/table">
            <a:tbl>
              <a:tblPr firstRow="1" bandRow="1">
                <a:tableStyleId>{7DF18680-E054-41AD-8BC1-D1AEF772440D}</a:tableStyleId>
              </a:tblPr>
              <a:tblGrid>
                <a:gridCol w="2289335"/>
                <a:gridCol w="2441598"/>
                <a:gridCol w="2392826"/>
                <a:gridCol w="1619873"/>
              </a:tblGrid>
              <a:tr h="619285">
                <a:tc>
                  <a:txBody>
                    <a:bodyPr/>
                    <a:lstStyle/>
                    <a:p>
                      <a:pPr algn="l"/>
                      <a:endParaRPr lang="en-US" dirty="0"/>
                    </a:p>
                  </a:txBody>
                  <a:tcPr/>
                </a:tc>
                <a:tc>
                  <a:txBody>
                    <a:bodyPr/>
                    <a:lstStyle/>
                    <a:p>
                      <a:pPr algn="l"/>
                      <a:r>
                        <a:rPr lang="en-US" b="0" dirty="0" smtClean="0"/>
                        <a:t>Standard (n=42) Mean(SD)N(%)</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Augmented</a:t>
                      </a:r>
                      <a:r>
                        <a:rPr lang="en-US" b="0" baseline="0" dirty="0" smtClean="0"/>
                        <a:t> </a:t>
                      </a:r>
                      <a:r>
                        <a:rPr lang="en-US" b="0" dirty="0" smtClean="0"/>
                        <a:t>(n=54) Mean(SD)N(%)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Significance level</a:t>
                      </a:r>
                    </a:p>
                  </a:txBody>
                  <a:tcPr/>
                </a:tc>
              </a:tr>
              <a:tr h="520043">
                <a:tc>
                  <a:txBody>
                    <a:bodyPr/>
                    <a:lstStyle/>
                    <a:p>
                      <a:pPr algn="l"/>
                      <a:r>
                        <a:rPr lang="en-US" dirty="0" smtClean="0"/>
                        <a:t>Age</a:t>
                      </a:r>
                      <a:endParaRPr lang="en-US" dirty="0"/>
                    </a:p>
                  </a:txBody>
                  <a:tcPr/>
                </a:tc>
                <a:tc>
                  <a:txBody>
                    <a:bodyPr/>
                    <a:lstStyle/>
                    <a:p>
                      <a:pPr algn="l"/>
                      <a:r>
                        <a:rPr lang="en-US" dirty="0" smtClean="0"/>
                        <a:t>9.06(1.80)</a:t>
                      </a:r>
                      <a:endParaRPr lang="en-US" dirty="0"/>
                    </a:p>
                  </a:txBody>
                  <a:tcPr/>
                </a:tc>
                <a:tc>
                  <a:txBody>
                    <a:bodyPr/>
                    <a:lstStyle/>
                    <a:p>
                      <a:pPr algn="l"/>
                      <a:r>
                        <a:rPr lang="en-US" dirty="0" smtClean="0"/>
                        <a:t>8.86(1.66)</a:t>
                      </a:r>
                      <a:endParaRPr lang="en-US" dirty="0"/>
                    </a:p>
                  </a:txBody>
                  <a:tcPr/>
                </a:tc>
                <a:tc>
                  <a:txBody>
                    <a:bodyPr/>
                    <a:lstStyle/>
                    <a:p>
                      <a:pPr algn="l"/>
                      <a:r>
                        <a:rPr lang="en-US" dirty="0" smtClean="0"/>
                        <a:t>ns</a:t>
                      </a:r>
                      <a:endParaRPr lang="en-US" dirty="0"/>
                    </a:p>
                  </a:txBody>
                  <a:tcPr/>
                </a:tc>
              </a:tr>
              <a:tr h="520043">
                <a:tc>
                  <a:txBody>
                    <a:bodyPr/>
                    <a:lstStyle/>
                    <a:p>
                      <a:pPr algn="l"/>
                      <a:r>
                        <a:rPr lang="en-US" dirty="0" smtClean="0"/>
                        <a:t>Caucasian</a:t>
                      </a:r>
                      <a:endParaRPr lang="en-US" dirty="0"/>
                    </a:p>
                  </a:txBody>
                  <a:tcPr/>
                </a:tc>
                <a:tc>
                  <a:txBody>
                    <a:bodyPr/>
                    <a:lstStyle/>
                    <a:p>
                      <a:pPr algn="l"/>
                      <a:r>
                        <a:rPr lang="en-US" dirty="0" smtClean="0"/>
                        <a:t>35(83.3%)</a:t>
                      </a:r>
                      <a:endParaRPr lang="en-US" dirty="0"/>
                    </a:p>
                  </a:txBody>
                  <a:tcPr/>
                </a:tc>
                <a:tc>
                  <a:txBody>
                    <a:bodyPr/>
                    <a:lstStyle/>
                    <a:p>
                      <a:pPr algn="l"/>
                      <a:r>
                        <a:rPr lang="en-US" dirty="0" smtClean="0"/>
                        <a:t>49(90.7%)</a:t>
                      </a:r>
                      <a:endParaRPr lang="en-US" dirty="0"/>
                    </a:p>
                  </a:txBody>
                  <a:tcPr/>
                </a:tc>
                <a:tc>
                  <a:txBody>
                    <a:bodyPr/>
                    <a:lstStyle/>
                    <a:p>
                      <a:pPr algn="l"/>
                      <a:r>
                        <a:rPr lang="en-US" dirty="0" smtClean="0"/>
                        <a:t>ns</a:t>
                      </a:r>
                      <a:endParaRPr lang="en-US" dirty="0"/>
                    </a:p>
                  </a:txBody>
                  <a:tcPr/>
                </a:tc>
              </a:tr>
              <a:tr h="520043">
                <a:tc>
                  <a:txBody>
                    <a:bodyPr/>
                    <a:lstStyle/>
                    <a:p>
                      <a:pPr algn="l"/>
                      <a:r>
                        <a:rPr lang="en-US" dirty="0" smtClean="0"/>
                        <a:t>Male</a:t>
                      </a:r>
                      <a:endParaRPr lang="en-US" dirty="0"/>
                    </a:p>
                  </a:txBody>
                  <a:tcPr/>
                </a:tc>
                <a:tc>
                  <a:txBody>
                    <a:bodyPr/>
                    <a:lstStyle/>
                    <a:p>
                      <a:pPr algn="l"/>
                      <a:r>
                        <a:rPr lang="en-US" dirty="0" smtClean="0"/>
                        <a:t>22(52.4%)</a:t>
                      </a:r>
                      <a:endParaRPr lang="en-US" dirty="0"/>
                    </a:p>
                  </a:txBody>
                  <a:tcPr/>
                </a:tc>
                <a:tc>
                  <a:txBody>
                    <a:bodyPr/>
                    <a:lstStyle/>
                    <a:p>
                      <a:pPr algn="l"/>
                      <a:r>
                        <a:rPr lang="en-US" dirty="0" smtClean="0"/>
                        <a:t>25(46.3%)</a:t>
                      </a:r>
                      <a:endParaRPr lang="en-US" dirty="0"/>
                    </a:p>
                  </a:txBody>
                  <a:tcPr/>
                </a:tc>
                <a:tc>
                  <a:txBody>
                    <a:bodyPr/>
                    <a:lstStyle/>
                    <a:p>
                      <a:pPr algn="l"/>
                      <a:r>
                        <a:rPr lang="en-US" dirty="0" smtClean="0"/>
                        <a:t>ns</a:t>
                      </a:r>
                      <a:endParaRPr lang="en-US" dirty="0"/>
                    </a:p>
                  </a:txBody>
                  <a:tcPr/>
                </a:tc>
              </a:tr>
              <a:tr h="487900">
                <a:tc>
                  <a:txBody>
                    <a:bodyPr/>
                    <a:lstStyle/>
                    <a:p>
                      <a:pPr algn="l"/>
                      <a:r>
                        <a:rPr lang="en-US" dirty="0" smtClean="0"/>
                        <a:t>ADHD</a:t>
                      </a:r>
                      <a:endParaRPr lang="en-US" dirty="0"/>
                    </a:p>
                  </a:txBody>
                  <a:tcPr/>
                </a:tc>
                <a:tc>
                  <a:txBody>
                    <a:bodyPr/>
                    <a:lstStyle/>
                    <a:p>
                      <a:pPr algn="l"/>
                      <a:r>
                        <a:rPr lang="en-US" baseline="0" dirty="0" smtClean="0"/>
                        <a:t>7(16.7%)</a:t>
                      </a:r>
                      <a:endParaRPr lang="en-US" dirty="0"/>
                    </a:p>
                  </a:txBody>
                  <a:tcPr/>
                </a:tc>
                <a:tc>
                  <a:txBody>
                    <a:bodyPr/>
                    <a:lstStyle/>
                    <a:p>
                      <a:pPr algn="l"/>
                      <a:r>
                        <a:rPr lang="en-US" dirty="0" smtClean="0"/>
                        <a:t>6(11.1%)</a:t>
                      </a:r>
                      <a:endParaRPr lang="en-US" dirty="0"/>
                    </a:p>
                  </a:txBody>
                  <a:tcPr/>
                </a:tc>
                <a:tc>
                  <a:txBody>
                    <a:bodyPr/>
                    <a:lstStyle/>
                    <a:p>
                      <a:pPr algn="l"/>
                      <a:r>
                        <a:rPr lang="en-US" dirty="0" smtClean="0"/>
                        <a:t>ns</a:t>
                      </a:r>
                      <a:endParaRPr lang="en-US" dirty="0"/>
                    </a:p>
                  </a:txBody>
                  <a:tcPr/>
                </a:tc>
              </a:tr>
              <a:tr h="619285">
                <a:tc>
                  <a:txBody>
                    <a:bodyPr/>
                    <a:lstStyle/>
                    <a:p>
                      <a:pPr algn="l"/>
                      <a:r>
                        <a:rPr lang="en-US" dirty="0" smtClean="0"/>
                        <a:t>High Attention Problems</a:t>
                      </a:r>
                      <a:endParaRPr lang="en-US" dirty="0"/>
                    </a:p>
                  </a:txBody>
                  <a:tcPr/>
                </a:tc>
                <a:tc>
                  <a:txBody>
                    <a:bodyPr/>
                    <a:lstStyle/>
                    <a:p>
                      <a:pPr algn="l"/>
                      <a:r>
                        <a:rPr lang="en-US" dirty="0" smtClean="0"/>
                        <a:t>15(36%)</a:t>
                      </a:r>
                      <a:endParaRPr lang="en-US" dirty="0"/>
                    </a:p>
                  </a:txBody>
                  <a:tcPr/>
                </a:tc>
                <a:tc>
                  <a:txBody>
                    <a:bodyPr/>
                    <a:lstStyle/>
                    <a:p>
                      <a:pPr algn="l"/>
                      <a:r>
                        <a:rPr lang="en-US" dirty="0" smtClean="0"/>
                        <a:t>10(19%)</a:t>
                      </a:r>
                      <a:endParaRPr lang="en-US" dirty="0"/>
                    </a:p>
                  </a:txBody>
                  <a:tcPr/>
                </a:tc>
                <a:tc>
                  <a:txBody>
                    <a:bodyPr/>
                    <a:lstStyle/>
                    <a:p>
                      <a:pPr algn="l"/>
                      <a:r>
                        <a:rPr lang="en-US" dirty="0" smtClean="0"/>
                        <a:t>ns</a:t>
                      </a:r>
                      <a:endParaRPr lang="en-US" dirty="0"/>
                    </a:p>
                  </a:txBody>
                  <a:tcPr/>
                </a:tc>
              </a:tr>
              <a:tr h="520043">
                <a:tc>
                  <a:txBody>
                    <a:bodyPr/>
                    <a:lstStyle/>
                    <a:p>
                      <a:pPr algn="l"/>
                      <a:r>
                        <a:rPr lang="en-US" dirty="0" smtClean="0"/>
                        <a:t>CGAS</a:t>
                      </a:r>
                      <a:endParaRPr lang="en-US" dirty="0"/>
                    </a:p>
                  </a:txBody>
                  <a:tcPr/>
                </a:tc>
                <a:tc>
                  <a:txBody>
                    <a:bodyPr/>
                    <a:lstStyle/>
                    <a:p>
                      <a:pPr algn="l"/>
                      <a:r>
                        <a:rPr lang="en-US" dirty="0" smtClean="0"/>
                        <a:t>60.48(7.31)</a:t>
                      </a:r>
                      <a:endParaRPr lang="en-US" dirty="0"/>
                    </a:p>
                  </a:txBody>
                  <a:tcPr/>
                </a:tc>
                <a:tc>
                  <a:txBody>
                    <a:bodyPr/>
                    <a:lstStyle/>
                    <a:p>
                      <a:pPr algn="l"/>
                      <a:r>
                        <a:rPr lang="en-US" dirty="0" smtClean="0"/>
                        <a:t>61.39(6.55)</a:t>
                      </a:r>
                      <a:endParaRPr lang="en-US" dirty="0"/>
                    </a:p>
                  </a:txBody>
                  <a:tcPr/>
                </a:tc>
                <a:tc>
                  <a:txBody>
                    <a:bodyPr/>
                    <a:lstStyle/>
                    <a:p>
                      <a:pPr algn="l"/>
                      <a:r>
                        <a:rPr lang="en-US" dirty="0" smtClean="0"/>
                        <a:t>ns</a:t>
                      </a:r>
                      <a:endParaRPr lang="en-US" dirty="0"/>
                    </a:p>
                  </a:txBody>
                  <a:tcPr/>
                </a:tc>
              </a:tr>
              <a:tr h="708698">
                <a:tc>
                  <a:txBody>
                    <a:bodyPr/>
                    <a:lstStyle/>
                    <a:p>
                      <a:pPr algn="l"/>
                      <a:r>
                        <a:rPr lang="en-US" dirty="0" smtClean="0"/>
                        <a:t>ADHD </a:t>
                      </a:r>
                      <a:r>
                        <a:rPr lang="en-US" baseline="0" dirty="0" smtClean="0"/>
                        <a:t>Medication</a:t>
                      </a:r>
                      <a:endParaRPr lang="en-US" dirty="0"/>
                    </a:p>
                  </a:txBody>
                  <a:tcPr/>
                </a:tc>
                <a:tc>
                  <a:txBody>
                    <a:bodyPr/>
                    <a:lstStyle/>
                    <a:p>
                      <a:pPr algn="l"/>
                      <a:r>
                        <a:rPr lang="en-US" dirty="0" smtClean="0"/>
                        <a:t>4(9.5%)</a:t>
                      </a:r>
                      <a:endParaRPr lang="en-US" dirty="0"/>
                    </a:p>
                  </a:txBody>
                  <a:tcPr/>
                </a:tc>
                <a:tc>
                  <a:txBody>
                    <a:bodyPr/>
                    <a:lstStyle/>
                    <a:p>
                      <a:pPr algn="l"/>
                      <a:r>
                        <a:rPr lang="en-US" dirty="0" smtClean="0"/>
                        <a:t>4(7.4%)</a:t>
                      </a:r>
                      <a:endParaRPr lang="en-US" dirty="0"/>
                    </a:p>
                  </a:txBody>
                  <a:tcPr/>
                </a:tc>
                <a:tc>
                  <a:txBody>
                    <a:bodyPr/>
                    <a:lstStyle/>
                    <a:p>
                      <a:pPr algn="l"/>
                      <a:r>
                        <a:rPr lang="en-US" dirty="0" smtClean="0"/>
                        <a:t>ns</a:t>
                      </a:r>
                      <a:endParaRPr 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Sample cont.</a:t>
            </a:r>
            <a:endParaRPr lang="en-US" dirty="0"/>
          </a:p>
        </p:txBody>
      </p:sp>
      <p:graphicFrame>
        <p:nvGraphicFramePr>
          <p:cNvPr id="5" name="Content Placeholder 4"/>
          <p:cNvGraphicFramePr>
            <a:graphicFrameLocks noGrp="1"/>
          </p:cNvGraphicFramePr>
          <p:nvPr>
            <p:ph idx="1"/>
          </p:nvPr>
        </p:nvGraphicFramePr>
        <p:xfrm>
          <a:off x="239713" y="1600200"/>
          <a:ext cx="8705850" cy="4191000"/>
        </p:xfrm>
        <a:graphic>
          <a:graphicData uri="http://schemas.openxmlformats.org/drawingml/2006/table">
            <a:tbl>
              <a:tblPr firstRow="1" bandRow="1">
                <a:tableStyleId>{7DF18680-E054-41AD-8BC1-D1AEF772440D}</a:tableStyleId>
              </a:tblPr>
              <a:tblGrid>
                <a:gridCol w="2279697"/>
                <a:gridCol w="2431318"/>
                <a:gridCol w="2302299"/>
                <a:gridCol w="1693506"/>
              </a:tblGrid>
              <a:tr h="619285">
                <a:tc>
                  <a:txBody>
                    <a:bodyPr/>
                    <a:lstStyle/>
                    <a:p>
                      <a:pPr algn="l"/>
                      <a:endParaRPr lang="en-US" dirty="0"/>
                    </a:p>
                  </a:txBody>
                  <a:tcPr/>
                </a:tc>
                <a:tc>
                  <a:txBody>
                    <a:bodyPr/>
                    <a:lstStyle/>
                    <a:p>
                      <a:pPr algn="l"/>
                      <a:r>
                        <a:rPr lang="en-US" b="0" dirty="0" smtClean="0"/>
                        <a:t>Low</a:t>
                      </a:r>
                      <a:r>
                        <a:rPr lang="en-US" b="0" baseline="0" dirty="0" smtClean="0"/>
                        <a:t> </a:t>
                      </a:r>
                      <a:r>
                        <a:rPr lang="en-US" b="0" dirty="0" smtClean="0"/>
                        <a:t>Attention Problems (n=71)</a:t>
                      </a:r>
                    </a:p>
                    <a:p>
                      <a:pPr algn="l"/>
                      <a:r>
                        <a:rPr lang="en-US" b="0" dirty="0" smtClean="0"/>
                        <a:t>Mean(SD)N(%)</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High Attention Problems (n=25)</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Mean(SD)N(%)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Significance level</a:t>
                      </a:r>
                    </a:p>
                  </a:txBody>
                  <a:tcPr/>
                </a:tc>
              </a:tr>
              <a:tr h="520043">
                <a:tc>
                  <a:txBody>
                    <a:bodyPr/>
                    <a:lstStyle/>
                    <a:p>
                      <a:pPr algn="l"/>
                      <a:r>
                        <a:rPr lang="en-US" dirty="0" smtClean="0"/>
                        <a:t>Age</a:t>
                      </a:r>
                      <a:endParaRPr lang="en-US" dirty="0"/>
                    </a:p>
                  </a:txBody>
                  <a:tcPr/>
                </a:tc>
                <a:tc>
                  <a:txBody>
                    <a:bodyPr/>
                    <a:lstStyle/>
                    <a:p>
                      <a:pPr algn="l"/>
                      <a:r>
                        <a:rPr lang="en-US" dirty="0" smtClean="0"/>
                        <a:t>8.77(1.65)</a:t>
                      </a:r>
                      <a:endParaRPr lang="en-US" dirty="0"/>
                    </a:p>
                  </a:txBody>
                  <a:tcPr/>
                </a:tc>
                <a:tc>
                  <a:txBody>
                    <a:bodyPr/>
                    <a:lstStyle/>
                    <a:p>
                      <a:pPr algn="l"/>
                      <a:r>
                        <a:rPr lang="en-US" dirty="0" smtClean="0"/>
                        <a:t>9.46(1.84)</a:t>
                      </a:r>
                      <a:endParaRPr lang="en-US" dirty="0"/>
                    </a:p>
                  </a:txBody>
                  <a:tcPr/>
                </a:tc>
                <a:tc>
                  <a:txBody>
                    <a:bodyPr/>
                    <a:lstStyle/>
                    <a:p>
                      <a:pPr algn="l"/>
                      <a:r>
                        <a:rPr lang="en-US" dirty="0" smtClean="0"/>
                        <a:t>ns</a:t>
                      </a:r>
                      <a:endParaRPr lang="en-US" dirty="0"/>
                    </a:p>
                  </a:txBody>
                  <a:tcPr/>
                </a:tc>
              </a:tr>
              <a:tr h="520043">
                <a:tc>
                  <a:txBody>
                    <a:bodyPr/>
                    <a:lstStyle/>
                    <a:p>
                      <a:pPr algn="l"/>
                      <a:r>
                        <a:rPr lang="en-US" dirty="0" smtClean="0"/>
                        <a:t>Caucasian</a:t>
                      </a:r>
                      <a:endParaRPr lang="en-US" dirty="0"/>
                    </a:p>
                  </a:txBody>
                  <a:tcPr/>
                </a:tc>
                <a:tc>
                  <a:txBody>
                    <a:bodyPr/>
                    <a:lstStyle/>
                    <a:p>
                      <a:pPr algn="l"/>
                      <a:r>
                        <a:rPr lang="en-US" dirty="0" smtClean="0"/>
                        <a:t>61(85.9%)</a:t>
                      </a:r>
                      <a:endParaRPr lang="en-US" dirty="0"/>
                    </a:p>
                  </a:txBody>
                  <a:tcPr/>
                </a:tc>
                <a:tc>
                  <a:txBody>
                    <a:bodyPr/>
                    <a:lstStyle/>
                    <a:p>
                      <a:pPr algn="l"/>
                      <a:r>
                        <a:rPr lang="en-US" dirty="0" smtClean="0"/>
                        <a:t>23(92.0%)</a:t>
                      </a:r>
                      <a:endParaRPr lang="en-US" dirty="0"/>
                    </a:p>
                  </a:txBody>
                  <a:tcPr/>
                </a:tc>
                <a:tc>
                  <a:txBody>
                    <a:bodyPr/>
                    <a:lstStyle/>
                    <a:p>
                      <a:pPr algn="l"/>
                      <a:r>
                        <a:rPr lang="en-US" dirty="0" smtClean="0"/>
                        <a:t>ns</a:t>
                      </a:r>
                      <a:endParaRPr lang="en-US" dirty="0"/>
                    </a:p>
                  </a:txBody>
                  <a:tcPr/>
                </a:tc>
              </a:tr>
              <a:tr h="520043">
                <a:tc>
                  <a:txBody>
                    <a:bodyPr/>
                    <a:lstStyle/>
                    <a:p>
                      <a:pPr algn="l"/>
                      <a:r>
                        <a:rPr lang="en-US" dirty="0" smtClean="0"/>
                        <a:t>Male</a:t>
                      </a:r>
                      <a:endParaRPr lang="en-US" dirty="0"/>
                    </a:p>
                  </a:txBody>
                  <a:tcPr/>
                </a:tc>
                <a:tc>
                  <a:txBody>
                    <a:bodyPr/>
                    <a:lstStyle/>
                    <a:p>
                      <a:pPr algn="l"/>
                      <a:r>
                        <a:rPr lang="en-US" dirty="0" smtClean="0"/>
                        <a:t>30(42.3%)</a:t>
                      </a:r>
                      <a:endParaRPr lang="en-US" dirty="0"/>
                    </a:p>
                  </a:txBody>
                  <a:tcPr/>
                </a:tc>
                <a:tc>
                  <a:txBody>
                    <a:bodyPr/>
                    <a:lstStyle/>
                    <a:p>
                      <a:pPr algn="l"/>
                      <a:r>
                        <a:rPr lang="en-US" dirty="0" smtClean="0"/>
                        <a:t>17(68.0%)</a:t>
                      </a:r>
                      <a:endParaRPr lang="en-US" dirty="0"/>
                    </a:p>
                  </a:txBody>
                  <a:tcPr/>
                </a:tc>
                <a:tc>
                  <a:txBody>
                    <a:bodyPr/>
                    <a:lstStyle/>
                    <a:p>
                      <a:pPr algn="l"/>
                      <a:r>
                        <a:rPr lang="en-US" dirty="0" smtClean="0"/>
                        <a:t>s</a:t>
                      </a:r>
                      <a:endParaRPr lang="en-US" dirty="0"/>
                    </a:p>
                  </a:txBody>
                  <a:tcPr/>
                </a:tc>
              </a:tr>
              <a:tr h="487900">
                <a:tc>
                  <a:txBody>
                    <a:bodyPr/>
                    <a:lstStyle/>
                    <a:p>
                      <a:pPr algn="l"/>
                      <a:r>
                        <a:rPr lang="en-US" dirty="0" smtClean="0"/>
                        <a:t>ADHD</a:t>
                      </a:r>
                      <a:endParaRPr lang="en-US" dirty="0"/>
                    </a:p>
                  </a:txBody>
                  <a:tcPr/>
                </a:tc>
                <a:tc>
                  <a:txBody>
                    <a:bodyPr/>
                    <a:lstStyle/>
                    <a:p>
                      <a:pPr algn="l"/>
                      <a:r>
                        <a:rPr lang="en-US" baseline="0" dirty="0" smtClean="0"/>
                        <a:t>3(4.2%)</a:t>
                      </a:r>
                      <a:endParaRPr lang="en-US" dirty="0"/>
                    </a:p>
                  </a:txBody>
                  <a:tcPr/>
                </a:tc>
                <a:tc>
                  <a:txBody>
                    <a:bodyPr/>
                    <a:lstStyle/>
                    <a:p>
                      <a:pPr algn="l"/>
                      <a:r>
                        <a:rPr lang="en-US" dirty="0" smtClean="0"/>
                        <a:t>10(40.0%)</a:t>
                      </a:r>
                      <a:endParaRPr lang="en-US" dirty="0"/>
                    </a:p>
                  </a:txBody>
                  <a:tcPr/>
                </a:tc>
                <a:tc>
                  <a:txBody>
                    <a:bodyPr/>
                    <a:lstStyle/>
                    <a:p>
                      <a:pPr algn="l"/>
                      <a:r>
                        <a:rPr lang="en-US" dirty="0" smtClean="0"/>
                        <a:t>s</a:t>
                      </a:r>
                      <a:endParaRPr lang="en-US" dirty="0"/>
                    </a:p>
                  </a:txBody>
                  <a:tcPr/>
                </a:tc>
              </a:tr>
              <a:tr h="520043">
                <a:tc>
                  <a:txBody>
                    <a:bodyPr/>
                    <a:lstStyle/>
                    <a:p>
                      <a:pPr algn="l"/>
                      <a:r>
                        <a:rPr lang="en-US" dirty="0" smtClean="0"/>
                        <a:t>CGAS</a:t>
                      </a:r>
                      <a:endParaRPr lang="en-US" dirty="0"/>
                    </a:p>
                  </a:txBody>
                  <a:tcPr/>
                </a:tc>
                <a:tc>
                  <a:txBody>
                    <a:bodyPr/>
                    <a:lstStyle/>
                    <a:p>
                      <a:pPr algn="l"/>
                      <a:r>
                        <a:rPr lang="en-US" dirty="0" smtClean="0"/>
                        <a:t>62.25(6.80)</a:t>
                      </a:r>
                      <a:endParaRPr lang="en-US" dirty="0"/>
                    </a:p>
                  </a:txBody>
                  <a:tcPr/>
                </a:tc>
                <a:tc>
                  <a:txBody>
                    <a:bodyPr/>
                    <a:lstStyle/>
                    <a:p>
                      <a:pPr algn="l"/>
                      <a:r>
                        <a:rPr lang="en-US" dirty="0" smtClean="0"/>
                        <a:t>57.40(5.80)</a:t>
                      </a:r>
                      <a:endParaRPr lang="en-US" dirty="0"/>
                    </a:p>
                  </a:txBody>
                  <a:tcPr/>
                </a:tc>
                <a:tc>
                  <a:txBody>
                    <a:bodyPr/>
                    <a:lstStyle/>
                    <a:p>
                      <a:pPr algn="l"/>
                      <a:r>
                        <a:rPr lang="en-US" dirty="0" smtClean="0"/>
                        <a:t>s</a:t>
                      </a:r>
                      <a:endParaRPr lang="en-US" dirty="0"/>
                    </a:p>
                  </a:txBody>
                  <a:tcPr/>
                </a:tc>
              </a:tr>
              <a:tr h="708698">
                <a:tc>
                  <a:txBody>
                    <a:bodyPr/>
                    <a:lstStyle/>
                    <a:p>
                      <a:pPr algn="l"/>
                      <a:r>
                        <a:rPr lang="en-US" dirty="0" smtClean="0"/>
                        <a:t>ADHD </a:t>
                      </a:r>
                      <a:r>
                        <a:rPr lang="en-US" baseline="0" dirty="0" smtClean="0"/>
                        <a:t>Medication</a:t>
                      </a:r>
                      <a:endParaRPr lang="en-US" dirty="0"/>
                    </a:p>
                  </a:txBody>
                  <a:tcPr/>
                </a:tc>
                <a:tc>
                  <a:txBody>
                    <a:bodyPr/>
                    <a:lstStyle/>
                    <a:p>
                      <a:pPr algn="l"/>
                      <a:r>
                        <a:rPr lang="en-US" dirty="0" smtClean="0"/>
                        <a:t>1(1.4%)</a:t>
                      </a:r>
                      <a:endParaRPr lang="en-US" dirty="0"/>
                    </a:p>
                  </a:txBody>
                  <a:tcPr/>
                </a:tc>
                <a:tc>
                  <a:txBody>
                    <a:bodyPr/>
                    <a:lstStyle/>
                    <a:p>
                      <a:pPr algn="l"/>
                      <a:r>
                        <a:rPr lang="en-US" dirty="0" smtClean="0"/>
                        <a:t>7(28.0%)</a:t>
                      </a:r>
                      <a:endParaRPr lang="en-US" dirty="0"/>
                    </a:p>
                  </a:txBody>
                  <a:tcPr/>
                </a:tc>
                <a:tc>
                  <a:txBody>
                    <a:bodyPr/>
                    <a:lstStyle/>
                    <a:p>
                      <a:pPr algn="l"/>
                      <a:r>
                        <a:rPr lang="en-US" dirty="0" smtClean="0"/>
                        <a:t>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Overview</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solidFill>
                  <a:srgbClr val="FFFFFF"/>
                </a:solidFill>
              </a:rPr>
              <a:t>ADHD, ODD and Specific Phobia</a:t>
            </a:r>
          </a:p>
          <a:p>
            <a:pPr fontAlgn="auto">
              <a:spcAft>
                <a:spcPts val="0"/>
              </a:spcAft>
              <a:defRPr/>
            </a:pPr>
            <a:r>
              <a:rPr lang="en-US" dirty="0" smtClean="0">
                <a:solidFill>
                  <a:srgbClr val="FFFFFF"/>
                </a:solidFill>
              </a:rPr>
              <a:t>Treatment Studies and Comorbidity</a:t>
            </a:r>
          </a:p>
          <a:p>
            <a:pPr fontAlgn="auto">
              <a:spcAft>
                <a:spcPts val="0"/>
              </a:spcAft>
              <a:defRPr/>
            </a:pPr>
            <a:r>
              <a:rPr lang="en-US" dirty="0" smtClean="0">
                <a:solidFill>
                  <a:srgbClr val="FFFFFF"/>
                </a:solidFill>
              </a:rPr>
              <a:t>Present Studies:</a:t>
            </a:r>
          </a:p>
          <a:p>
            <a:pPr lvl="1" fontAlgn="auto">
              <a:spcAft>
                <a:spcPts val="0"/>
              </a:spcAft>
              <a:defRPr/>
            </a:pPr>
            <a:r>
              <a:rPr lang="en-US" dirty="0" smtClean="0">
                <a:solidFill>
                  <a:srgbClr val="FFFFFF"/>
                </a:solidFill>
              </a:rPr>
              <a:t>Treatment of Oppositional Youth</a:t>
            </a:r>
          </a:p>
          <a:p>
            <a:pPr lvl="1" fontAlgn="auto">
              <a:spcAft>
                <a:spcPts val="0"/>
              </a:spcAft>
              <a:defRPr/>
            </a:pPr>
            <a:r>
              <a:rPr lang="en-US" dirty="0" smtClean="0">
                <a:solidFill>
                  <a:srgbClr val="FFFFFF"/>
                </a:solidFill>
              </a:rPr>
              <a:t>Child Phobia Project</a:t>
            </a:r>
          </a:p>
          <a:p>
            <a:pPr fontAlgn="auto">
              <a:spcAft>
                <a:spcPts val="0"/>
              </a:spcAft>
              <a:defRPr/>
            </a:pPr>
            <a:r>
              <a:rPr lang="en-US" dirty="0" smtClean="0">
                <a:solidFill>
                  <a:srgbClr val="FFFFFF"/>
                </a:solidFill>
              </a:rPr>
              <a:t>Implications and Future Directions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Findings</a:t>
            </a:r>
            <a:endParaRPr lang="en-US" dirty="0"/>
          </a:p>
        </p:txBody>
      </p:sp>
      <p:sp>
        <p:nvSpPr>
          <p:cNvPr id="3" name="Content Placeholder 2"/>
          <p:cNvSpPr>
            <a:spLocks noGrp="1"/>
          </p:cNvSpPr>
          <p:nvPr>
            <p:ph idx="1"/>
          </p:nvPr>
        </p:nvSpPr>
        <p:spPr>
          <a:xfrm>
            <a:off x="955675" y="1231900"/>
            <a:ext cx="7232650" cy="1349375"/>
          </a:xfrm>
        </p:spPr>
        <p:txBody>
          <a:bodyPr>
            <a:normAutofit fontScale="85000" lnSpcReduction="20000"/>
          </a:bodyPr>
          <a:lstStyle/>
          <a:p>
            <a:pPr fontAlgn="auto">
              <a:spcAft>
                <a:spcPts val="0"/>
              </a:spcAft>
              <a:defRPr/>
            </a:pPr>
            <a:r>
              <a:rPr lang="en-US" dirty="0" smtClean="0"/>
              <a:t>There was a significant difference in phobia CSR rating from pre- to post treatment (p&lt;.05).</a:t>
            </a:r>
          </a:p>
          <a:p>
            <a:pPr fontAlgn="auto">
              <a:spcAft>
                <a:spcPts val="0"/>
              </a:spcAft>
              <a:defRPr/>
            </a:pPr>
            <a:r>
              <a:rPr lang="en-US" dirty="0" smtClean="0"/>
              <a:t>There was no difference in treatment outcome by treatment condition (OST vs. augmented, p=0.867)</a:t>
            </a:r>
          </a:p>
        </p:txBody>
      </p:sp>
      <p:pic>
        <p:nvPicPr>
          <p:cNvPr id="54275" name="Picture 2"/>
          <p:cNvPicPr>
            <a:picLocks noChangeAspect="1" noChangeArrowheads="1"/>
          </p:cNvPicPr>
          <p:nvPr/>
        </p:nvPicPr>
        <p:blipFill>
          <a:blip r:embed="rId3"/>
          <a:srcRect r="2708" b="6673"/>
          <a:stretch>
            <a:fillRect/>
          </a:stretch>
        </p:blipFill>
        <p:spPr bwMode="auto">
          <a:xfrm>
            <a:off x="3825875" y="2720975"/>
            <a:ext cx="5159375" cy="3965575"/>
          </a:xfrm>
          <a:prstGeom prst="rect">
            <a:avLst/>
          </a:prstGeom>
          <a:noFill/>
          <a:ln w="9525">
            <a:noFill/>
            <a:miter lim="800000"/>
            <a:headEnd/>
            <a:tailEnd/>
          </a:ln>
        </p:spPr>
      </p:pic>
      <p:graphicFrame>
        <p:nvGraphicFramePr>
          <p:cNvPr id="5" name="Table 4"/>
          <p:cNvGraphicFramePr>
            <a:graphicFrameLocks noGrp="1"/>
          </p:cNvGraphicFramePr>
          <p:nvPr/>
        </p:nvGraphicFramePr>
        <p:xfrm>
          <a:off x="128588" y="2720975"/>
          <a:ext cx="3444875" cy="2179638"/>
        </p:xfrm>
        <a:graphic>
          <a:graphicData uri="http://schemas.openxmlformats.org/drawingml/2006/table">
            <a:tbl>
              <a:tblPr firstRow="1" bandRow="1">
                <a:tableStyleId>{7DF18680-E054-41AD-8BC1-D1AEF772440D}</a:tableStyleId>
              </a:tblPr>
              <a:tblGrid>
                <a:gridCol w="1435418"/>
                <a:gridCol w="980285"/>
                <a:gridCol w="1030310"/>
              </a:tblGrid>
              <a:tr h="370840">
                <a:tc>
                  <a:txBody>
                    <a:bodyPr/>
                    <a:lstStyle/>
                    <a:p>
                      <a:endParaRPr lang="en-US" sz="1600" dirty="0"/>
                    </a:p>
                  </a:txBody>
                  <a:tcPr/>
                </a:tc>
                <a:tc>
                  <a:txBody>
                    <a:bodyPr/>
                    <a:lstStyle/>
                    <a:p>
                      <a:r>
                        <a:rPr lang="en-US" sz="1600" b="0" dirty="0" smtClean="0"/>
                        <a:t>Mean</a:t>
                      </a:r>
                      <a:r>
                        <a:rPr lang="en-US" sz="1600" b="0" baseline="0" dirty="0" smtClean="0"/>
                        <a:t> </a:t>
                      </a:r>
                      <a:r>
                        <a:rPr lang="en-US" sz="1600" b="0" dirty="0" smtClean="0"/>
                        <a:t>Phobia</a:t>
                      </a:r>
                      <a:r>
                        <a:rPr lang="en-US" sz="1600" b="0" baseline="0" dirty="0" smtClean="0"/>
                        <a:t> CSR</a:t>
                      </a:r>
                      <a:r>
                        <a:rPr lang="en-US" sz="1600" b="0" dirty="0" smtClean="0"/>
                        <a:t> Pre</a:t>
                      </a:r>
                      <a:endParaRPr lang="en-US" sz="1600" b="0" dirty="0"/>
                    </a:p>
                  </a:txBody>
                  <a:tcPr/>
                </a:tc>
                <a:tc>
                  <a:txBody>
                    <a:bodyPr/>
                    <a:lstStyle/>
                    <a:p>
                      <a:r>
                        <a:rPr lang="en-US" sz="1600" b="0" baseline="0" dirty="0" smtClean="0"/>
                        <a:t>Mean Phobia CSR Post</a:t>
                      </a:r>
                      <a:endParaRPr lang="en-US" sz="1600" b="0" dirty="0"/>
                    </a:p>
                  </a:txBody>
                  <a:tcPr/>
                </a:tc>
              </a:tr>
              <a:tr h="370840">
                <a:tc>
                  <a:txBody>
                    <a:bodyPr/>
                    <a:lstStyle/>
                    <a:p>
                      <a:r>
                        <a:rPr lang="en-US" sz="1600" dirty="0" smtClean="0"/>
                        <a:t>OST</a:t>
                      </a:r>
                      <a:endParaRPr lang="en-US" sz="1600" dirty="0"/>
                    </a:p>
                  </a:txBody>
                  <a:tcPr/>
                </a:tc>
                <a:tc>
                  <a:txBody>
                    <a:bodyPr/>
                    <a:lstStyle/>
                    <a:p>
                      <a:r>
                        <a:rPr lang="en-US" sz="1600" dirty="0" smtClean="0"/>
                        <a:t>6.38</a:t>
                      </a:r>
                      <a:endParaRPr lang="en-US" sz="1600" dirty="0"/>
                    </a:p>
                  </a:txBody>
                  <a:tcPr/>
                </a:tc>
                <a:tc>
                  <a:txBody>
                    <a:bodyPr/>
                    <a:lstStyle/>
                    <a:p>
                      <a:r>
                        <a:rPr lang="en-US" sz="1600" dirty="0" smtClean="0"/>
                        <a:t>4.00</a:t>
                      </a:r>
                      <a:endParaRPr lang="en-US" sz="1600" dirty="0"/>
                    </a:p>
                  </a:txBody>
                  <a:tcPr/>
                </a:tc>
              </a:tr>
              <a:tr h="370840">
                <a:tc>
                  <a:txBody>
                    <a:bodyPr/>
                    <a:lstStyle/>
                    <a:p>
                      <a:r>
                        <a:rPr lang="en-US" sz="1600" dirty="0" smtClean="0"/>
                        <a:t>Augmented</a:t>
                      </a:r>
                      <a:endParaRPr lang="en-US" sz="1600" dirty="0"/>
                    </a:p>
                  </a:txBody>
                  <a:tcPr/>
                </a:tc>
                <a:tc>
                  <a:txBody>
                    <a:bodyPr/>
                    <a:lstStyle/>
                    <a:p>
                      <a:r>
                        <a:rPr lang="en-US" sz="1600" dirty="0" smtClean="0"/>
                        <a:t>6.57</a:t>
                      </a:r>
                      <a:endParaRPr lang="en-US" sz="1600" dirty="0"/>
                    </a:p>
                  </a:txBody>
                  <a:tcPr/>
                </a:tc>
                <a:tc>
                  <a:txBody>
                    <a:bodyPr/>
                    <a:lstStyle/>
                    <a:p>
                      <a:r>
                        <a:rPr lang="en-US" sz="1600" dirty="0" smtClean="0"/>
                        <a:t>4.19</a:t>
                      </a:r>
                      <a:endParaRPr lang="en-US" sz="1600" dirty="0"/>
                    </a:p>
                  </a:txBody>
                  <a:tcPr/>
                </a:tc>
              </a:tr>
              <a:tr h="370840">
                <a:tc>
                  <a:txBody>
                    <a:bodyPr/>
                    <a:lstStyle/>
                    <a:p>
                      <a:r>
                        <a:rPr lang="en-US" sz="1600" dirty="0" smtClean="0"/>
                        <a:t>Overall</a:t>
                      </a:r>
                      <a:endParaRPr lang="en-US" sz="1600" dirty="0"/>
                    </a:p>
                  </a:txBody>
                  <a:tcPr/>
                </a:tc>
                <a:tc>
                  <a:txBody>
                    <a:bodyPr/>
                    <a:lstStyle/>
                    <a:p>
                      <a:r>
                        <a:rPr lang="en-US" sz="1600" dirty="0" smtClean="0"/>
                        <a:t>6.49</a:t>
                      </a:r>
                      <a:endParaRPr lang="en-US" sz="1600" dirty="0"/>
                    </a:p>
                  </a:txBody>
                  <a:tcPr/>
                </a:tc>
                <a:tc>
                  <a:txBody>
                    <a:bodyPr/>
                    <a:lstStyle/>
                    <a:p>
                      <a:r>
                        <a:rPr lang="en-US" sz="1600" dirty="0" smtClean="0"/>
                        <a:t>4.10</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Findings cont.</a:t>
            </a:r>
            <a:endParaRPr lang="en-US" dirty="0"/>
          </a:p>
        </p:txBody>
      </p:sp>
      <p:sp>
        <p:nvSpPr>
          <p:cNvPr id="3" name="Content Placeholder 2"/>
          <p:cNvSpPr>
            <a:spLocks noGrp="1"/>
          </p:cNvSpPr>
          <p:nvPr>
            <p:ph idx="1"/>
          </p:nvPr>
        </p:nvSpPr>
        <p:spPr>
          <a:xfrm>
            <a:off x="955675" y="1250950"/>
            <a:ext cx="7232650" cy="936625"/>
          </a:xfrm>
        </p:spPr>
        <p:txBody>
          <a:bodyPr>
            <a:normAutofit fontScale="92500"/>
          </a:bodyPr>
          <a:lstStyle/>
          <a:p>
            <a:pPr fontAlgn="auto">
              <a:spcAft>
                <a:spcPts val="0"/>
              </a:spcAft>
              <a:defRPr/>
            </a:pPr>
            <a:r>
              <a:rPr lang="en-US" dirty="0" smtClean="0"/>
              <a:t>Attention problems did not predict treatment outcome, although there was a trend (p=.144)</a:t>
            </a:r>
          </a:p>
        </p:txBody>
      </p:sp>
      <p:graphicFrame>
        <p:nvGraphicFramePr>
          <p:cNvPr id="4" name="Table 3"/>
          <p:cNvGraphicFramePr>
            <a:graphicFrameLocks noGrp="1"/>
          </p:cNvGraphicFramePr>
          <p:nvPr/>
        </p:nvGraphicFramePr>
        <p:xfrm>
          <a:off x="327025" y="2536825"/>
          <a:ext cx="3549650" cy="2352675"/>
        </p:xfrm>
        <a:graphic>
          <a:graphicData uri="http://schemas.openxmlformats.org/drawingml/2006/table">
            <a:tbl>
              <a:tblPr firstRow="1" bandRow="1">
                <a:tableStyleId>{7DF18680-E054-41AD-8BC1-D1AEF772440D}</a:tableStyleId>
              </a:tblPr>
              <a:tblGrid>
                <a:gridCol w="1488424"/>
                <a:gridCol w="1017431"/>
                <a:gridCol w="1043188"/>
              </a:tblGrid>
              <a:tr h="370840">
                <a:tc>
                  <a:txBody>
                    <a:bodyPr/>
                    <a:lstStyle/>
                    <a:p>
                      <a:endParaRPr lang="en-US" sz="1600" dirty="0"/>
                    </a:p>
                  </a:txBody>
                  <a:tcPr/>
                </a:tc>
                <a:tc>
                  <a:txBody>
                    <a:bodyPr/>
                    <a:lstStyle/>
                    <a:p>
                      <a:r>
                        <a:rPr lang="en-US" sz="1600" b="0" dirty="0" smtClean="0"/>
                        <a:t>Mean</a:t>
                      </a:r>
                      <a:r>
                        <a:rPr lang="en-US" sz="1600" b="0" baseline="0" dirty="0" smtClean="0"/>
                        <a:t> </a:t>
                      </a:r>
                      <a:r>
                        <a:rPr lang="en-US" sz="1600" b="0" dirty="0" smtClean="0"/>
                        <a:t>Phobia</a:t>
                      </a:r>
                      <a:r>
                        <a:rPr lang="en-US" sz="1600" b="0" baseline="0" dirty="0" smtClean="0"/>
                        <a:t> CSR</a:t>
                      </a:r>
                      <a:r>
                        <a:rPr lang="en-US" sz="1600" b="0" dirty="0" smtClean="0"/>
                        <a:t> Pre</a:t>
                      </a:r>
                      <a:endParaRPr lang="en-US" sz="1600" b="0" dirty="0"/>
                    </a:p>
                  </a:txBody>
                  <a:tcPr/>
                </a:tc>
                <a:tc>
                  <a:txBody>
                    <a:bodyPr/>
                    <a:lstStyle/>
                    <a:p>
                      <a:r>
                        <a:rPr lang="en-US" sz="1600" b="0" baseline="0" dirty="0" smtClean="0"/>
                        <a:t>Mean Phobia CSR Post</a:t>
                      </a:r>
                      <a:endParaRPr lang="en-US" sz="1600" b="0" dirty="0"/>
                    </a:p>
                  </a:txBody>
                  <a:tcPr/>
                </a:tc>
              </a:tr>
              <a:tr h="370840">
                <a:tc>
                  <a:txBody>
                    <a:bodyPr/>
                    <a:lstStyle/>
                    <a:p>
                      <a:r>
                        <a:rPr lang="en-US" sz="1600" dirty="0" smtClean="0"/>
                        <a:t>Low</a:t>
                      </a:r>
                      <a:r>
                        <a:rPr lang="en-US" sz="1600" baseline="0" dirty="0" smtClean="0"/>
                        <a:t> attention</a:t>
                      </a:r>
                      <a:endParaRPr lang="en-US" sz="1600" dirty="0"/>
                    </a:p>
                  </a:txBody>
                  <a:tcPr/>
                </a:tc>
                <a:tc>
                  <a:txBody>
                    <a:bodyPr/>
                    <a:lstStyle/>
                    <a:p>
                      <a:r>
                        <a:rPr lang="en-US" sz="1600" dirty="0" smtClean="0"/>
                        <a:t>6.45</a:t>
                      </a:r>
                      <a:endParaRPr lang="en-US" sz="1600" dirty="0"/>
                    </a:p>
                  </a:txBody>
                  <a:tcPr/>
                </a:tc>
                <a:tc>
                  <a:txBody>
                    <a:bodyPr/>
                    <a:lstStyle/>
                    <a:p>
                      <a:r>
                        <a:rPr lang="en-US" sz="1600" dirty="0" smtClean="0"/>
                        <a:t>3.87</a:t>
                      </a:r>
                      <a:endParaRPr lang="en-US" sz="1600" dirty="0"/>
                    </a:p>
                  </a:txBody>
                  <a:tcPr/>
                </a:tc>
              </a:tr>
              <a:tr h="370840">
                <a:tc>
                  <a:txBody>
                    <a:bodyPr/>
                    <a:lstStyle/>
                    <a:p>
                      <a:r>
                        <a:rPr lang="en-US" sz="1600" dirty="0" smtClean="0"/>
                        <a:t>High</a:t>
                      </a:r>
                      <a:r>
                        <a:rPr lang="en-US" sz="1600" baseline="0" dirty="0" smtClean="0"/>
                        <a:t> attention</a:t>
                      </a:r>
                      <a:endParaRPr lang="en-US" sz="1600" dirty="0"/>
                    </a:p>
                  </a:txBody>
                  <a:tcPr/>
                </a:tc>
                <a:tc>
                  <a:txBody>
                    <a:bodyPr/>
                    <a:lstStyle/>
                    <a:p>
                      <a:r>
                        <a:rPr lang="en-US" sz="1600" dirty="0" smtClean="0"/>
                        <a:t>6.54</a:t>
                      </a:r>
                      <a:endParaRPr lang="en-US" sz="1600" dirty="0"/>
                    </a:p>
                  </a:txBody>
                  <a:tcPr/>
                </a:tc>
                <a:tc>
                  <a:txBody>
                    <a:bodyPr/>
                    <a:lstStyle/>
                    <a:p>
                      <a:r>
                        <a:rPr lang="en-US" sz="1600" dirty="0" smtClean="0"/>
                        <a:t>4.65</a:t>
                      </a:r>
                      <a:endParaRPr lang="en-US" sz="1600" dirty="0"/>
                    </a:p>
                  </a:txBody>
                  <a:tcPr/>
                </a:tc>
              </a:tr>
              <a:tr h="370840">
                <a:tc>
                  <a:txBody>
                    <a:bodyPr/>
                    <a:lstStyle/>
                    <a:p>
                      <a:r>
                        <a:rPr lang="en-US" sz="1600" dirty="0" smtClean="0"/>
                        <a:t>Overall</a:t>
                      </a:r>
                      <a:endParaRPr lang="en-US" sz="1600" dirty="0"/>
                    </a:p>
                  </a:txBody>
                  <a:tcPr/>
                </a:tc>
                <a:tc>
                  <a:txBody>
                    <a:bodyPr/>
                    <a:lstStyle/>
                    <a:p>
                      <a:r>
                        <a:rPr lang="en-US" sz="1600" dirty="0" smtClean="0"/>
                        <a:t>6.49</a:t>
                      </a:r>
                      <a:endParaRPr lang="en-US" sz="1600" dirty="0"/>
                    </a:p>
                  </a:txBody>
                  <a:tcPr/>
                </a:tc>
                <a:tc>
                  <a:txBody>
                    <a:bodyPr/>
                    <a:lstStyle/>
                    <a:p>
                      <a:r>
                        <a:rPr lang="en-US" sz="1600" dirty="0" smtClean="0"/>
                        <a:t>4.10</a:t>
                      </a:r>
                      <a:endParaRPr lang="en-US" sz="1600" dirty="0"/>
                    </a:p>
                  </a:txBody>
                  <a:tcPr/>
                </a:tc>
              </a:tr>
            </a:tbl>
          </a:graphicData>
        </a:graphic>
      </p:graphicFrame>
      <p:pic>
        <p:nvPicPr>
          <p:cNvPr id="56345" name="Picture 2"/>
          <p:cNvPicPr>
            <a:picLocks noChangeAspect="1" noChangeArrowheads="1"/>
          </p:cNvPicPr>
          <p:nvPr/>
        </p:nvPicPr>
        <p:blipFill>
          <a:blip r:embed="rId3"/>
          <a:srcRect r="14102" b="6136"/>
          <a:stretch>
            <a:fillRect/>
          </a:stretch>
        </p:blipFill>
        <p:spPr bwMode="auto">
          <a:xfrm>
            <a:off x="4070350" y="2536825"/>
            <a:ext cx="4738688" cy="414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Conclusions</a:t>
            </a:r>
            <a:endParaRPr lang="en-US" dirty="0"/>
          </a:p>
        </p:txBody>
      </p:sp>
      <p:sp>
        <p:nvSpPr>
          <p:cNvPr id="3" name="Content Placeholder 2"/>
          <p:cNvSpPr>
            <a:spLocks noGrp="1"/>
          </p:cNvSpPr>
          <p:nvPr>
            <p:ph idx="1"/>
          </p:nvPr>
        </p:nvSpPr>
        <p:spPr>
          <a:xfrm>
            <a:off x="955675" y="1231900"/>
            <a:ext cx="7232650" cy="5156200"/>
          </a:xfrm>
        </p:spPr>
        <p:txBody>
          <a:bodyPr/>
          <a:lstStyle/>
          <a:p>
            <a:pPr fontAlgn="auto">
              <a:spcAft>
                <a:spcPts val="0"/>
              </a:spcAft>
              <a:defRPr/>
            </a:pPr>
            <a:r>
              <a:rPr lang="en-US" b="1" dirty="0" smtClean="0"/>
              <a:t>ODD Project:</a:t>
            </a:r>
          </a:p>
          <a:p>
            <a:pPr lvl="1" fontAlgn="auto">
              <a:spcAft>
                <a:spcPts val="0"/>
              </a:spcAft>
              <a:defRPr/>
            </a:pPr>
            <a:r>
              <a:rPr lang="en-US" dirty="0" smtClean="0"/>
              <a:t>ADHD did not moderate treatment outcomes.</a:t>
            </a:r>
          </a:p>
          <a:p>
            <a:pPr lvl="1" fontAlgn="auto">
              <a:spcAft>
                <a:spcPts val="0"/>
              </a:spcAft>
              <a:defRPr/>
            </a:pPr>
            <a:r>
              <a:rPr lang="en-US" dirty="0" smtClean="0"/>
              <a:t>However, </a:t>
            </a:r>
            <a:r>
              <a:rPr lang="en-US" dirty="0"/>
              <a:t>b</a:t>
            </a:r>
            <a:r>
              <a:rPr lang="en-US" dirty="0" smtClean="0"/>
              <a:t>ased on consensus diagnosis and maternal report of ODD symptoms, there was a trend indicating that children with ODD+ADHD had slightly worse treatment outcomes than children with ODD-ADHD.</a:t>
            </a:r>
          </a:p>
          <a:p>
            <a:pPr lvl="1" fontAlgn="auto">
              <a:spcAft>
                <a:spcPts val="0"/>
              </a:spcAft>
              <a:defRPr/>
            </a:pPr>
            <a:r>
              <a:rPr lang="en-US" dirty="0" smtClean="0"/>
              <a:t>After receiving treatment for ODD, children with ADHD showed a significant decrease in ADHD CSR ratings, regardless of treatment condition. However, on average, children maintained a clinical diagnosis of ADHD.</a:t>
            </a:r>
          </a:p>
          <a:p>
            <a:pPr marL="0" indent="0" fontAlgn="auto">
              <a:spcAft>
                <a:spcPts val="0"/>
              </a:spcAft>
              <a:buFont typeface="Wingdings" pitchFamily="2" charset="2"/>
              <a:buNone/>
              <a:defRPr/>
            </a:pPr>
            <a:endParaRPr lang="en-US" dirty="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Conclusions</a:t>
            </a:r>
            <a:endParaRPr lang="en-US" dirty="0"/>
          </a:p>
        </p:txBody>
      </p:sp>
      <p:sp>
        <p:nvSpPr>
          <p:cNvPr id="3" name="Content Placeholder 2"/>
          <p:cNvSpPr>
            <a:spLocks noGrp="1"/>
          </p:cNvSpPr>
          <p:nvPr>
            <p:ph idx="1"/>
          </p:nvPr>
        </p:nvSpPr>
        <p:spPr>
          <a:xfrm>
            <a:off x="955675" y="1231900"/>
            <a:ext cx="7232650" cy="5156200"/>
          </a:xfrm>
        </p:spPr>
        <p:txBody>
          <a:bodyPr/>
          <a:lstStyle/>
          <a:p>
            <a:pPr fontAlgn="auto">
              <a:spcAft>
                <a:spcPts val="0"/>
              </a:spcAft>
              <a:defRPr/>
            </a:pPr>
            <a:r>
              <a:rPr lang="en-US" b="1" dirty="0"/>
              <a:t>Phobia Project:</a:t>
            </a:r>
          </a:p>
          <a:p>
            <a:pPr lvl="1" fontAlgn="auto">
              <a:spcAft>
                <a:spcPts val="0"/>
              </a:spcAft>
              <a:defRPr/>
            </a:pPr>
            <a:r>
              <a:rPr lang="en-US" dirty="0" smtClean="0"/>
              <a:t>ADHD did not moderate treatment outcomes. </a:t>
            </a:r>
          </a:p>
          <a:p>
            <a:pPr lvl="1" fontAlgn="auto">
              <a:spcAft>
                <a:spcPts val="0"/>
              </a:spcAft>
              <a:defRPr/>
            </a:pPr>
            <a:r>
              <a:rPr lang="en-US" dirty="0" smtClean="0"/>
              <a:t>Although, there was a trend. </a:t>
            </a:r>
            <a:r>
              <a:rPr lang="en-US"/>
              <a:t>C</a:t>
            </a:r>
            <a:r>
              <a:rPr lang="en-US" smtClean="0"/>
              <a:t>hildren </a:t>
            </a:r>
            <a:r>
              <a:rPr lang="en-US" dirty="0"/>
              <a:t>with high attention problems had slightly worse treatment outcomes than children with low attention problems.</a:t>
            </a:r>
          </a:p>
          <a:p>
            <a:pPr marL="0" indent="0" fontAlgn="auto">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88900"/>
            <a:ext cx="8616950" cy="1143000"/>
          </a:xfrm>
        </p:spPr>
        <p:txBody>
          <a:bodyPr/>
          <a:lstStyle/>
          <a:p>
            <a:pPr fontAlgn="auto">
              <a:spcAft>
                <a:spcPts val="0"/>
              </a:spcAft>
              <a:defRPr/>
            </a:pPr>
            <a:r>
              <a:rPr lang="en-US" sz="4000" dirty="0" smtClean="0"/>
              <a:t>Implications and Future Directions</a:t>
            </a:r>
            <a:endParaRPr lang="en-US" sz="4000" dirty="0"/>
          </a:p>
        </p:txBody>
      </p:sp>
      <p:sp>
        <p:nvSpPr>
          <p:cNvPr id="3" name="Content Placeholder 2"/>
          <p:cNvSpPr>
            <a:spLocks noGrp="1"/>
          </p:cNvSpPr>
          <p:nvPr>
            <p:ph idx="1"/>
          </p:nvPr>
        </p:nvSpPr>
        <p:spPr/>
        <p:txBody>
          <a:bodyPr/>
          <a:lstStyle/>
          <a:p>
            <a:pPr fontAlgn="auto">
              <a:spcAft>
                <a:spcPts val="0"/>
              </a:spcAft>
              <a:defRPr/>
            </a:pPr>
            <a:r>
              <a:rPr lang="en-US" dirty="0" smtClean="0"/>
              <a:t>Children with an ADHD diagnosis may need prolonged therapy given that treating comorbid disorders does not address difficulties associated with the ADHD diagnosis </a:t>
            </a:r>
          </a:p>
          <a:p>
            <a:pPr fontAlgn="auto">
              <a:spcAft>
                <a:spcPts val="0"/>
              </a:spcAft>
              <a:defRPr/>
            </a:pPr>
            <a:r>
              <a:rPr lang="en-US" dirty="0" smtClean="0"/>
              <a:t>More research should be conducted examining treatment outcomes for children with multiple diagnoses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Acknowledgements</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t>National Institute of Mental Health</a:t>
            </a:r>
          </a:p>
          <a:p>
            <a:pPr fontAlgn="auto">
              <a:spcAft>
                <a:spcPts val="0"/>
              </a:spcAft>
              <a:defRPr/>
            </a:pPr>
            <a:r>
              <a:rPr lang="en-US" dirty="0" smtClean="0"/>
              <a:t>CSC therapists and assessors</a:t>
            </a:r>
            <a:endParaRPr lang="en-US" dirty="0"/>
          </a:p>
        </p:txBody>
      </p:sp>
      <p:pic>
        <p:nvPicPr>
          <p:cNvPr id="64515" name="Picture 3"/>
          <p:cNvPicPr>
            <a:picLocks noChangeAspect="1"/>
          </p:cNvPicPr>
          <p:nvPr/>
        </p:nvPicPr>
        <p:blipFill>
          <a:blip r:embed="rId2"/>
          <a:srcRect/>
          <a:stretch>
            <a:fillRect/>
          </a:stretch>
        </p:blipFill>
        <p:spPr bwMode="auto">
          <a:xfrm>
            <a:off x="2667000" y="3300413"/>
            <a:ext cx="3810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498475"/>
            <a:ext cx="8682038" cy="733425"/>
          </a:xfrm>
        </p:spPr>
        <p:txBody>
          <a:bodyPr/>
          <a:lstStyle/>
          <a:p>
            <a:pPr fontAlgn="auto">
              <a:spcAft>
                <a:spcPts val="0"/>
              </a:spcAft>
              <a:defRPr/>
            </a:pPr>
            <a:r>
              <a:rPr lang="en-US" sz="3800" dirty="0" smtClean="0"/>
              <a:t>ADHD, ODD, &amp; </a:t>
            </a:r>
            <a:r>
              <a:rPr lang="en-US" sz="3800" dirty="0"/>
              <a:t>Specific </a:t>
            </a:r>
            <a:r>
              <a:rPr lang="en-US" sz="3800" dirty="0" smtClean="0"/>
              <a:t>Phobia </a:t>
            </a:r>
            <a:r>
              <a:rPr lang="en-US" sz="1600" dirty="0" smtClean="0"/>
              <a:t>(</a:t>
            </a:r>
            <a:r>
              <a:rPr lang="en-US" sz="1600" dirty="0"/>
              <a:t>APA, 2000)</a:t>
            </a:r>
            <a:r>
              <a:rPr lang="en-US" sz="4000" dirty="0"/>
              <a:t/>
            </a:r>
            <a:br>
              <a:rPr lang="en-US" sz="4000" dirty="0"/>
            </a:br>
            <a:endParaRPr lang="en-US" sz="4000" dirty="0"/>
          </a:p>
        </p:txBody>
      </p:sp>
      <p:sp>
        <p:nvSpPr>
          <p:cNvPr id="3" name="Content Placeholder 2"/>
          <p:cNvSpPr>
            <a:spLocks noGrp="1"/>
          </p:cNvSpPr>
          <p:nvPr>
            <p:ph idx="1"/>
          </p:nvPr>
        </p:nvSpPr>
        <p:spPr>
          <a:xfrm>
            <a:off x="1639888" y="1600200"/>
            <a:ext cx="6135687" cy="4573588"/>
          </a:xfrm>
        </p:spPr>
        <p:txBody>
          <a:bodyPr/>
          <a:lstStyle/>
          <a:p>
            <a:pPr fontAlgn="auto">
              <a:spcAft>
                <a:spcPts val="0"/>
              </a:spcAft>
              <a:defRPr/>
            </a:pPr>
            <a:r>
              <a:rPr lang="en-US" dirty="0" smtClean="0"/>
              <a:t>Attention-deficit/Hyperactivity Disorder (ADHD) is characterized by patterns of distractibility, hyperactivity and impulsivity</a:t>
            </a:r>
          </a:p>
          <a:p>
            <a:pPr fontAlgn="auto">
              <a:spcAft>
                <a:spcPts val="0"/>
              </a:spcAft>
              <a:defRPr/>
            </a:pPr>
            <a:r>
              <a:rPr lang="en-US" dirty="0" smtClean="0"/>
              <a:t>Oppositional Defiant Disorder (ODD) is characterized by patterns of negativistic and hostile behaviors</a:t>
            </a:r>
          </a:p>
          <a:p>
            <a:pPr fontAlgn="auto">
              <a:spcAft>
                <a:spcPts val="0"/>
              </a:spcAft>
              <a:defRPr/>
            </a:pPr>
            <a:r>
              <a:rPr lang="en-US" dirty="0" smtClean="0"/>
              <a:t>Specific Phobia is characterized by an irrational fear of a specific object/situation</a:t>
            </a:r>
            <a:endParaRPr lang="en-US" sz="1600" dirty="0"/>
          </a:p>
        </p:txBody>
      </p:sp>
      <p:pic>
        <p:nvPicPr>
          <p:cNvPr id="19459" name="Picture 3"/>
          <p:cNvPicPr>
            <a:picLocks noChangeAspect="1"/>
          </p:cNvPicPr>
          <p:nvPr/>
        </p:nvPicPr>
        <p:blipFill>
          <a:blip r:embed="rId3"/>
          <a:srcRect/>
          <a:stretch>
            <a:fillRect/>
          </a:stretch>
        </p:blipFill>
        <p:spPr bwMode="auto">
          <a:xfrm>
            <a:off x="7404100" y="5075238"/>
            <a:ext cx="1739900" cy="1782762"/>
          </a:xfrm>
          <a:prstGeom prst="rect">
            <a:avLst/>
          </a:prstGeom>
          <a:noFill/>
          <a:ln w="9525">
            <a:noFill/>
            <a:miter lim="800000"/>
            <a:headEnd/>
            <a:tailEnd/>
          </a:ln>
        </p:spPr>
      </p:pic>
      <p:pic>
        <p:nvPicPr>
          <p:cNvPr id="19460" name="Picture 4"/>
          <p:cNvPicPr>
            <a:picLocks noChangeAspect="1"/>
          </p:cNvPicPr>
          <p:nvPr/>
        </p:nvPicPr>
        <p:blipFill>
          <a:blip r:embed="rId4"/>
          <a:srcRect/>
          <a:stretch>
            <a:fillRect/>
          </a:stretch>
        </p:blipFill>
        <p:spPr bwMode="auto">
          <a:xfrm>
            <a:off x="0" y="1600200"/>
            <a:ext cx="1739900"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9144000" cy="1143000"/>
          </a:xfrm>
        </p:spPr>
        <p:txBody>
          <a:bodyPr/>
          <a:lstStyle/>
          <a:p>
            <a:pPr fontAlgn="auto">
              <a:spcAft>
                <a:spcPts val="0"/>
              </a:spcAft>
              <a:defRPr/>
            </a:pPr>
            <a:r>
              <a:rPr lang="en-US" sz="4000" dirty="0" smtClean="0"/>
              <a:t>Comorbidity and Treatment Studies</a:t>
            </a:r>
            <a:endParaRPr lang="en-US" sz="4000" dirty="0"/>
          </a:p>
        </p:txBody>
      </p:sp>
      <p:sp>
        <p:nvSpPr>
          <p:cNvPr id="3" name="Content Placeholder 2"/>
          <p:cNvSpPr>
            <a:spLocks noGrp="1"/>
          </p:cNvSpPr>
          <p:nvPr>
            <p:ph idx="1"/>
          </p:nvPr>
        </p:nvSpPr>
        <p:spPr/>
        <p:txBody>
          <a:bodyPr/>
          <a:lstStyle/>
          <a:p>
            <a:pPr fontAlgn="auto">
              <a:spcAft>
                <a:spcPts val="0"/>
              </a:spcAft>
              <a:defRPr/>
            </a:pPr>
            <a:r>
              <a:rPr lang="en-US" dirty="0" smtClean="0"/>
              <a:t>ADHD is highly comorbid with internalizing disorders and other externalizing disorders </a:t>
            </a:r>
            <a:r>
              <a:rPr lang="en-US" sz="1600" dirty="0"/>
              <a:t>(</a:t>
            </a:r>
            <a:r>
              <a:rPr lang="en-US" sz="1600" dirty="0" err="1"/>
              <a:t>Angold</a:t>
            </a:r>
            <a:r>
              <a:rPr lang="en-US" sz="1600" dirty="0"/>
              <a:t>, Costello, &amp; </a:t>
            </a:r>
            <a:r>
              <a:rPr lang="en-US" sz="1600" dirty="0" err="1"/>
              <a:t>Erkanli</a:t>
            </a:r>
            <a:r>
              <a:rPr lang="en-US" sz="1600" dirty="0"/>
              <a:t>, 1999</a:t>
            </a:r>
            <a:r>
              <a:rPr lang="en-US" sz="1600" dirty="0" smtClean="0"/>
              <a:t>)</a:t>
            </a:r>
            <a:endParaRPr lang="en-US" dirty="0" smtClean="0"/>
          </a:p>
          <a:p>
            <a:pPr fontAlgn="auto">
              <a:spcAft>
                <a:spcPts val="0"/>
              </a:spcAft>
              <a:defRPr/>
            </a:pPr>
            <a:r>
              <a:rPr lang="en-US" dirty="0" smtClean="0"/>
              <a:t> Limited research has been conducted examining whether ADHD moderates treatment outcomes </a:t>
            </a:r>
            <a:r>
              <a:rPr lang="en-US" sz="1600" dirty="0" smtClean="0"/>
              <a:t>(</a:t>
            </a:r>
            <a:r>
              <a:rPr lang="en-US" sz="1600" dirty="0" err="1" smtClean="0"/>
              <a:t>Ollendick</a:t>
            </a:r>
            <a:r>
              <a:rPr lang="en-US" sz="1600" dirty="0" smtClean="0"/>
              <a:t> et al., 2008)</a:t>
            </a:r>
          </a:p>
          <a:p>
            <a:pPr lvl="1" fontAlgn="auto">
              <a:spcAft>
                <a:spcPts val="0"/>
              </a:spcAft>
              <a:defRPr/>
            </a:pPr>
            <a:r>
              <a:rPr lang="en-US" sz="1800" dirty="0" smtClean="0"/>
              <a:t>Comorbid ADHD had no significant influence on treatment gains among youth with anxiety disorders or other</a:t>
            </a:r>
            <a:r>
              <a:rPr lang="en-US" sz="1800" dirty="0"/>
              <a:t> </a:t>
            </a:r>
            <a:r>
              <a:rPr lang="en-US" sz="1800" dirty="0" smtClean="0"/>
              <a:t>externalizing disorders</a:t>
            </a:r>
          </a:p>
        </p:txBody>
      </p:sp>
      <p:pic>
        <p:nvPicPr>
          <p:cNvPr id="21507" name="Picture 3"/>
          <p:cNvPicPr>
            <a:picLocks noChangeAspect="1"/>
          </p:cNvPicPr>
          <p:nvPr/>
        </p:nvPicPr>
        <p:blipFill>
          <a:blip r:embed="rId3"/>
          <a:srcRect/>
          <a:stretch>
            <a:fillRect/>
          </a:stretch>
        </p:blipFill>
        <p:spPr bwMode="auto">
          <a:xfrm>
            <a:off x="455613" y="4729163"/>
            <a:ext cx="1387475" cy="177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Child Study Center</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t>Treatment of Oppositional Youth Project</a:t>
            </a:r>
          </a:p>
          <a:p>
            <a:pPr fontAlgn="auto">
              <a:spcAft>
                <a:spcPts val="0"/>
              </a:spcAft>
              <a:defRPr/>
            </a:pPr>
            <a:r>
              <a:rPr lang="en-US" dirty="0"/>
              <a:t>Child Phobia Project</a:t>
            </a:r>
          </a:p>
          <a:p>
            <a:pPr marL="0" indent="0" fontAlgn="auto">
              <a:spcAft>
                <a:spcPts val="0"/>
              </a:spcAft>
              <a:buFont typeface="Wingdings" pitchFamily="2" charset="2"/>
              <a:buNone/>
              <a:defRPr/>
            </a:pPr>
            <a:endParaRPr lang="en-US" dirty="0"/>
          </a:p>
        </p:txBody>
      </p:sp>
      <p:pic>
        <p:nvPicPr>
          <p:cNvPr id="23555" name="Picture 3"/>
          <p:cNvPicPr>
            <a:picLocks noChangeAspect="1"/>
          </p:cNvPicPr>
          <p:nvPr/>
        </p:nvPicPr>
        <p:blipFill>
          <a:blip r:embed="rId3"/>
          <a:srcRect/>
          <a:stretch>
            <a:fillRect/>
          </a:stretch>
        </p:blipFill>
        <p:spPr bwMode="auto">
          <a:xfrm>
            <a:off x="2192338" y="2936875"/>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8" y="88900"/>
            <a:ext cx="8264525" cy="1143000"/>
          </a:xfrm>
        </p:spPr>
        <p:txBody>
          <a:bodyPr/>
          <a:lstStyle/>
          <a:p>
            <a:pPr fontAlgn="auto">
              <a:spcAft>
                <a:spcPts val="0"/>
              </a:spcAft>
              <a:defRPr/>
            </a:pPr>
            <a:r>
              <a:rPr lang="en-US" sz="4400" dirty="0" smtClean="0"/>
              <a:t>Hypotheses for ODD Project</a:t>
            </a:r>
            <a:endParaRPr lang="en-US" sz="4400" dirty="0"/>
          </a:p>
        </p:txBody>
      </p:sp>
      <p:sp>
        <p:nvSpPr>
          <p:cNvPr id="3" name="Content Placeholder 2"/>
          <p:cNvSpPr>
            <a:spLocks noGrp="1"/>
          </p:cNvSpPr>
          <p:nvPr>
            <p:ph idx="1"/>
          </p:nvPr>
        </p:nvSpPr>
        <p:spPr/>
        <p:txBody>
          <a:bodyPr/>
          <a:lstStyle/>
          <a:p>
            <a:pPr fontAlgn="auto">
              <a:spcAft>
                <a:spcPts val="0"/>
              </a:spcAft>
              <a:defRPr/>
            </a:pPr>
            <a:r>
              <a:rPr lang="en-US" dirty="0"/>
              <a:t>Hypothesis 1: </a:t>
            </a:r>
            <a:r>
              <a:rPr lang="en-US" dirty="0" smtClean="0"/>
              <a:t>ADHD does not moderate </a:t>
            </a:r>
            <a:r>
              <a:rPr lang="en-US" dirty="0"/>
              <a:t>ODD </a:t>
            </a:r>
            <a:r>
              <a:rPr lang="en-US" dirty="0" smtClean="0"/>
              <a:t>treatment outcomes.</a:t>
            </a:r>
          </a:p>
          <a:p>
            <a:pPr fontAlgn="auto">
              <a:spcAft>
                <a:spcPts val="0"/>
              </a:spcAft>
              <a:defRPr/>
            </a:pPr>
            <a:r>
              <a:rPr lang="en-US" dirty="0" smtClean="0"/>
              <a:t>Hypothesis 2: </a:t>
            </a:r>
            <a:r>
              <a:rPr lang="en-US" dirty="0"/>
              <a:t>C</a:t>
            </a:r>
            <a:r>
              <a:rPr lang="en-US" dirty="0" smtClean="0"/>
              <a:t>hildren with ADHD who received PMT will have a significant decrease in ADHD CSR after treatment, whereas, there will be no change in ADHD CSR for children who received CPS.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Measures</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t>Anxiety Disorders Interview Schedule for DSM-IV, Parent and Child Version (ADIS; </a:t>
            </a:r>
            <a:r>
              <a:rPr lang="en-US" sz="1600" dirty="0" smtClean="0"/>
              <a:t>Silverman &amp; Albano, 1996</a:t>
            </a:r>
            <a:r>
              <a:rPr lang="en-US" dirty="0" smtClean="0"/>
              <a:t>)</a:t>
            </a:r>
          </a:p>
          <a:p>
            <a:pPr fontAlgn="auto">
              <a:spcAft>
                <a:spcPts val="0"/>
              </a:spcAft>
              <a:defRPr/>
            </a:pPr>
            <a:r>
              <a:rPr lang="en-US" dirty="0" smtClean="0"/>
              <a:t>Disruptive Behavior Disorders Rating Scale (DBDRS; </a:t>
            </a:r>
            <a:r>
              <a:rPr lang="en-US" sz="1600" dirty="0" smtClean="0"/>
              <a:t>Pelham et al., 1992</a:t>
            </a:r>
            <a:r>
              <a:rPr lang="en-US" dirty="0" smtClean="0"/>
              <a:t>)</a:t>
            </a:r>
          </a:p>
          <a:p>
            <a:pPr fontAlgn="auto">
              <a:spcAft>
                <a:spcPts val="0"/>
              </a:spcAft>
              <a:defRPr/>
            </a:pPr>
            <a:r>
              <a:rPr lang="en-US" dirty="0" smtClean="0"/>
              <a:t>Children’s Global Assessment Scale (CGAS, </a:t>
            </a:r>
            <a:r>
              <a:rPr lang="en-US" sz="1600" dirty="0" smtClean="0"/>
              <a:t>Schaffer et al., 1983</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Sample</a:t>
            </a:r>
            <a:endParaRPr lang="en-US" dirty="0"/>
          </a:p>
        </p:txBody>
      </p:sp>
      <p:graphicFrame>
        <p:nvGraphicFramePr>
          <p:cNvPr id="4" name="Content Placeholder 3"/>
          <p:cNvGraphicFramePr>
            <a:graphicFrameLocks noGrp="1"/>
          </p:cNvGraphicFramePr>
          <p:nvPr>
            <p:ph idx="1"/>
          </p:nvPr>
        </p:nvGraphicFramePr>
        <p:xfrm>
          <a:off x="868363" y="1600200"/>
          <a:ext cx="7407276" cy="4147734"/>
        </p:xfrm>
        <a:graphic>
          <a:graphicData uri="http://schemas.openxmlformats.org/drawingml/2006/table">
            <a:tbl>
              <a:tblPr firstRow="1" bandRow="1">
                <a:tableStyleId>{7DF18680-E054-41AD-8BC1-D1AEF772440D}</a:tableStyleId>
              </a:tblPr>
              <a:tblGrid>
                <a:gridCol w="3689500"/>
                <a:gridCol w="3717776"/>
              </a:tblGrid>
              <a:tr h="584609">
                <a:tc>
                  <a:txBody>
                    <a:bodyPr/>
                    <a:lstStyle/>
                    <a:p>
                      <a:endParaRPr lang="en-US" dirty="0"/>
                    </a:p>
                  </a:txBody>
                  <a:tcPr/>
                </a:tc>
                <a:tc>
                  <a:txBody>
                    <a:bodyPr/>
                    <a:lstStyle/>
                    <a:p>
                      <a:r>
                        <a:rPr lang="en-US" b="0" dirty="0" smtClean="0"/>
                        <a:t>Whole</a:t>
                      </a:r>
                      <a:r>
                        <a:rPr lang="en-US" b="0" baseline="0" dirty="0" smtClean="0"/>
                        <a:t> sample (n = 78)</a:t>
                      </a:r>
                    </a:p>
                    <a:p>
                      <a:r>
                        <a:rPr lang="en-US" b="0" baseline="0" dirty="0" smtClean="0"/>
                        <a:t>Mean(SD)N(%)</a:t>
                      </a:r>
                      <a:endParaRPr lang="en-US" b="0" dirty="0"/>
                    </a:p>
                  </a:txBody>
                  <a:tcPr/>
                </a:tc>
              </a:tr>
              <a:tr h="584609">
                <a:tc>
                  <a:txBody>
                    <a:bodyPr/>
                    <a:lstStyle/>
                    <a:p>
                      <a:r>
                        <a:rPr lang="en-US" dirty="0" smtClean="0"/>
                        <a:t>Age</a:t>
                      </a:r>
                      <a:endParaRPr lang="en-US" dirty="0"/>
                    </a:p>
                  </a:txBody>
                  <a:tcPr/>
                </a:tc>
                <a:tc>
                  <a:txBody>
                    <a:bodyPr/>
                    <a:lstStyle/>
                    <a:p>
                      <a:r>
                        <a:rPr lang="en-US" baseline="0" dirty="0" smtClean="0"/>
                        <a:t>9.62(1.81)</a:t>
                      </a:r>
                      <a:endParaRPr lang="en-US" dirty="0"/>
                    </a:p>
                  </a:txBody>
                  <a:tcPr/>
                </a:tc>
              </a:tr>
              <a:tr h="584609">
                <a:tc>
                  <a:txBody>
                    <a:bodyPr/>
                    <a:lstStyle/>
                    <a:p>
                      <a:r>
                        <a:rPr lang="en-US" dirty="0" smtClean="0"/>
                        <a:t>Caucasian</a:t>
                      </a:r>
                      <a:endParaRPr lang="en-US" dirty="0"/>
                    </a:p>
                  </a:txBody>
                  <a:tcPr/>
                </a:tc>
                <a:tc>
                  <a:txBody>
                    <a:bodyPr/>
                    <a:lstStyle/>
                    <a:p>
                      <a:r>
                        <a:rPr lang="en-US" dirty="0" smtClean="0"/>
                        <a:t>65(83.3%)</a:t>
                      </a:r>
                      <a:endParaRPr lang="en-US" dirty="0"/>
                    </a:p>
                  </a:txBody>
                  <a:tcPr/>
                </a:tc>
              </a:tr>
              <a:tr h="584609">
                <a:tc>
                  <a:txBody>
                    <a:bodyPr/>
                    <a:lstStyle/>
                    <a:p>
                      <a:r>
                        <a:rPr lang="en-US" dirty="0" smtClean="0"/>
                        <a:t>Male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47(60.3%)</a:t>
                      </a:r>
                    </a:p>
                  </a:txBody>
                  <a:tcPr/>
                </a:tc>
              </a:tr>
              <a:tr h="584609">
                <a:tc>
                  <a:txBody>
                    <a:bodyPr/>
                    <a:lstStyle/>
                    <a:p>
                      <a:r>
                        <a:rPr lang="en-US" dirty="0" smtClean="0"/>
                        <a:t>ADHD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44(56.4%)</a:t>
                      </a:r>
                    </a:p>
                  </a:txBody>
                  <a:tcPr/>
                </a:tc>
              </a:tr>
              <a:tr h="584609">
                <a:tc>
                  <a:txBody>
                    <a:bodyPr/>
                    <a:lstStyle/>
                    <a:p>
                      <a:r>
                        <a:rPr lang="en-US" dirty="0" smtClean="0"/>
                        <a:t>CGAS</a:t>
                      </a:r>
                      <a:endParaRPr lang="en-US" dirty="0"/>
                    </a:p>
                  </a:txBody>
                  <a:tcPr/>
                </a:tc>
                <a:tc>
                  <a:txBody>
                    <a:bodyPr/>
                    <a:lstStyle/>
                    <a:p>
                      <a:r>
                        <a:rPr lang="en-US" dirty="0" smtClean="0"/>
                        <a:t>60.38(5.96)</a:t>
                      </a:r>
                      <a:endParaRPr lang="en-US" dirty="0"/>
                    </a:p>
                  </a:txBody>
                  <a:tcPr/>
                </a:tc>
              </a:tr>
              <a:tr h="584609">
                <a:tc>
                  <a:txBody>
                    <a:bodyPr/>
                    <a:lstStyle/>
                    <a:p>
                      <a:r>
                        <a:rPr lang="en-US" dirty="0" smtClean="0"/>
                        <a:t>ADHD medication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20(25.6%)</a:t>
                      </a: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Sample cont.</a:t>
            </a:r>
            <a:endParaRPr lang="en-US" dirty="0"/>
          </a:p>
        </p:txBody>
      </p:sp>
      <p:graphicFrame>
        <p:nvGraphicFramePr>
          <p:cNvPr id="4" name="Content Placeholder 3"/>
          <p:cNvGraphicFramePr>
            <a:graphicFrameLocks noGrp="1"/>
          </p:cNvGraphicFramePr>
          <p:nvPr>
            <p:ph idx="1"/>
          </p:nvPr>
        </p:nvGraphicFramePr>
        <p:xfrm>
          <a:off x="493713" y="1485900"/>
          <a:ext cx="8156575" cy="4232275"/>
        </p:xfrm>
        <a:graphic>
          <a:graphicData uri="http://schemas.openxmlformats.org/drawingml/2006/table">
            <a:tbl>
              <a:tblPr firstRow="1" bandRow="1">
                <a:tableStyleId>{7DF18680-E054-41AD-8BC1-D1AEF772440D}</a:tableStyleId>
              </a:tblPr>
              <a:tblGrid>
                <a:gridCol w="1986598"/>
                <a:gridCol w="2056976"/>
                <a:gridCol w="2056976"/>
                <a:gridCol w="2056976"/>
              </a:tblGrid>
              <a:tr h="590128">
                <a:tc>
                  <a:txBody>
                    <a:bodyPr/>
                    <a:lstStyle/>
                    <a:p>
                      <a:endParaRPr lang="en-US" dirty="0"/>
                    </a:p>
                  </a:txBody>
                  <a:tcPr/>
                </a:tc>
                <a:tc>
                  <a:txBody>
                    <a:bodyPr/>
                    <a:lstStyle/>
                    <a:p>
                      <a:r>
                        <a:rPr lang="en-US" b="0" dirty="0" smtClean="0"/>
                        <a:t>PMT (n = 41)</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Mean(SD)N(%)</a:t>
                      </a:r>
                      <a:endParaRPr lang="en-US" b="0" dirty="0" smtClean="0"/>
                    </a:p>
                  </a:txBody>
                  <a:tcPr/>
                </a:tc>
                <a:tc>
                  <a:txBody>
                    <a:bodyPr/>
                    <a:lstStyle/>
                    <a:p>
                      <a:r>
                        <a:rPr lang="en-US" b="0" dirty="0" smtClean="0"/>
                        <a:t>CPS (n = 37)</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Mean(SD)N(%)</a:t>
                      </a:r>
                      <a:endParaRPr lang="en-US"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Significance</a:t>
                      </a:r>
                      <a:r>
                        <a:rPr lang="en-US" b="0" baseline="0" dirty="0" smtClean="0"/>
                        <a:t> level</a:t>
                      </a:r>
                      <a:endParaRPr lang="en-US" b="0" dirty="0" smtClean="0"/>
                    </a:p>
                  </a:txBody>
                  <a:tcPr/>
                </a:tc>
              </a:tr>
              <a:tr h="590128">
                <a:tc>
                  <a:txBody>
                    <a:bodyPr/>
                    <a:lstStyle/>
                    <a:p>
                      <a:r>
                        <a:rPr lang="en-US" dirty="0" smtClean="0"/>
                        <a:t>Age</a:t>
                      </a:r>
                      <a:endParaRPr lang="en-US" dirty="0"/>
                    </a:p>
                  </a:txBody>
                  <a:tcPr/>
                </a:tc>
                <a:tc>
                  <a:txBody>
                    <a:bodyPr/>
                    <a:lstStyle/>
                    <a:p>
                      <a:r>
                        <a:rPr lang="en-US" dirty="0" smtClean="0"/>
                        <a:t>9.63(1.78)</a:t>
                      </a:r>
                      <a:endParaRPr lang="en-US" dirty="0"/>
                    </a:p>
                  </a:txBody>
                  <a:tcPr/>
                </a:tc>
                <a:tc>
                  <a:txBody>
                    <a:bodyPr/>
                    <a:lstStyle/>
                    <a:p>
                      <a:r>
                        <a:rPr lang="en-US" dirty="0" smtClean="0"/>
                        <a:t>9.60(1.86)</a:t>
                      </a:r>
                      <a:endParaRPr lang="en-US" dirty="0"/>
                    </a:p>
                  </a:txBody>
                  <a:tcPr/>
                </a:tc>
                <a:tc>
                  <a:txBody>
                    <a:bodyPr/>
                    <a:lstStyle/>
                    <a:p>
                      <a:r>
                        <a:rPr lang="en-US" dirty="0" smtClean="0"/>
                        <a:t>ns</a:t>
                      </a:r>
                      <a:endParaRPr lang="en-US" dirty="0"/>
                    </a:p>
                  </a:txBody>
                  <a:tcPr/>
                </a:tc>
              </a:tr>
              <a:tr h="590128">
                <a:tc>
                  <a:txBody>
                    <a:bodyPr/>
                    <a:lstStyle/>
                    <a:p>
                      <a:r>
                        <a:rPr lang="en-US" dirty="0" smtClean="0"/>
                        <a:t>Caucasian</a:t>
                      </a:r>
                      <a:endParaRPr lang="en-US" dirty="0"/>
                    </a:p>
                  </a:txBody>
                  <a:tcPr/>
                </a:tc>
                <a:tc>
                  <a:txBody>
                    <a:bodyPr/>
                    <a:lstStyle/>
                    <a:p>
                      <a:r>
                        <a:rPr lang="en-US" dirty="0" smtClean="0"/>
                        <a:t>31(75.6%)</a:t>
                      </a:r>
                      <a:endParaRPr lang="en-US" dirty="0"/>
                    </a:p>
                  </a:txBody>
                  <a:tcPr/>
                </a:tc>
                <a:tc>
                  <a:txBody>
                    <a:bodyPr/>
                    <a:lstStyle/>
                    <a:p>
                      <a:r>
                        <a:rPr lang="en-US" dirty="0" smtClean="0"/>
                        <a:t>34(91.9%)</a:t>
                      </a:r>
                      <a:endParaRPr lang="en-US" dirty="0"/>
                    </a:p>
                  </a:txBody>
                  <a:tcPr/>
                </a:tc>
                <a:tc>
                  <a:txBody>
                    <a:bodyPr/>
                    <a:lstStyle/>
                    <a:p>
                      <a:r>
                        <a:rPr lang="en-US" dirty="0" smtClean="0"/>
                        <a:t>ns</a:t>
                      </a:r>
                      <a:endParaRPr lang="en-US" dirty="0"/>
                    </a:p>
                  </a:txBody>
                  <a:tcPr/>
                </a:tc>
              </a:tr>
              <a:tr h="590128">
                <a:tc>
                  <a:txBody>
                    <a:bodyPr/>
                    <a:lstStyle/>
                    <a:p>
                      <a:r>
                        <a:rPr lang="en-US" dirty="0" smtClean="0"/>
                        <a:t>Male</a:t>
                      </a:r>
                      <a:endParaRPr lang="en-US" dirty="0"/>
                    </a:p>
                  </a:txBody>
                  <a:tcPr/>
                </a:tc>
                <a:tc>
                  <a:txBody>
                    <a:bodyPr/>
                    <a:lstStyle/>
                    <a:p>
                      <a:r>
                        <a:rPr lang="en-US" dirty="0" smtClean="0"/>
                        <a:t>23(56.1%)</a:t>
                      </a:r>
                      <a:endParaRPr lang="en-US" dirty="0"/>
                    </a:p>
                  </a:txBody>
                  <a:tcPr/>
                </a:tc>
                <a:tc>
                  <a:txBody>
                    <a:bodyPr/>
                    <a:lstStyle/>
                    <a:p>
                      <a:r>
                        <a:rPr lang="en-US" dirty="0" smtClean="0"/>
                        <a:t>24(64.9%)</a:t>
                      </a:r>
                      <a:endParaRPr lang="en-US" dirty="0"/>
                    </a:p>
                  </a:txBody>
                  <a:tcPr/>
                </a:tc>
                <a:tc>
                  <a:txBody>
                    <a:bodyPr/>
                    <a:lstStyle/>
                    <a:p>
                      <a:r>
                        <a:rPr lang="en-US" dirty="0" smtClean="0"/>
                        <a:t>ns</a:t>
                      </a:r>
                      <a:endParaRPr lang="en-US" dirty="0"/>
                    </a:p>
                  </a:txBody>
                  <a:tcPr/>
                </a:tc>
              </a:tr>
              <a:tr h="590128">
                <a:tc>
                  <a:txBody>
                    <a:bodyPr/>
                    <a:lstStyle/>
                    <a:p>
                      <a:r>
                        <a:rPr lang="en-US" dirty="0" smtClean="0"/>
                        <a:t>ADHD</a:t>
                      </a:r>
                      <a:endParaRPr lang="en-US" dirty="0"/>
                    </a:p>
                  </a:txBody>
                  <a:tcPr/>
                </a:tc>
                <a:tc>
                  <a:txBody>
                    <a:bodyPr/>
                    <a:lstStyle/>
                    <a:p>
                      <a:r>
                        <a:rPr lang="en-US" baseline="0" dirty="0" smtClean="0"/>
                        <a:t>25(61%)</a:t>
                      </a:r>
                      <a:endParaRPr lang="en-US" dirty="0"/>
                    </a:p>
                  </a:txBody>
                  <a:tcPr/>
                </a:tc>
                <a:tc>
                  <a:txBody>
                    <a:bodyPr/>
                    <a:lstStyle/>
                    <a:p>
                      <a:r>
                        <a:rPr lang="en-US" dirty="0" smtClean="0"/>
                        <a:t>19(51.4%)</a:t>
                      </a:r>
                      <a:endParaRPr lang="en-US" dirty="0"/>
                    </a:p>
                  </a:txBody>
                  <a:tcPr/>
                </a:tc>
                <a:tc>
                  <a:txBody>
                    <a:bodyPr/>
                    <a:lstStyle/>
                    <a:p>
                      <a:r>
                        <a:rPr lang="en-US" dirty="0" smtClean="0"/>
                        <a:t>ns</a:t>
                      </a:r>
                      <a:endParaRPr lang="en-US" dirty="0"/>
                    </a:p>
                  </a:txBody>
                  <a:tcPr/>
                </a:tc>
              </a:tr>
              <a:tr h="590128">
                <a:tc>
                  <a:txBody>
                    <a:bodyPr/>
                    <a:lstStyle/>
                    <a:p>
                      <a:r>
                        <a:rPr lang="en-US" dirty="0" smtClean="0"/>
                        <a:t>CGAS</a:t>
                      </a:r>
                      <a:endParaRPr lang="en-US" dirty="0"/>
                    </a:p>
                  </a:txBody>
                  <a:tcPr/>
                </a:tc>
                <a:tc>
                  <a:txBody>
                    <a:bodyPr/>
                    <a:lstStyle/>
                    <a:p>
                      <a:r>
                        <a:rPr lang="en-US" dirty="0" smtClean="0"/>
                        <a:t>59.15(6.61)</a:t>
                      </a:r>
                      <a:endParaRPr lang="en-US" dirty="0"/>
                    </a:p>
                  </a:txBody>
                  <a:tcPr/>
                </a:tc>
                <a:tc>
                  <a:txBody>
                    <a:bodyPr/>
                    <a:lstStyle/>
                    <a:p>
                      <a:r>
                        <a:rPr lang="en-US" dirty="0" smtClean="0"/>
                        <a:t>61.76(4.89)</a:t>
                      </a:r>
                      <a:endParaRPr lang="en-US" dirty="0"/>
                    </a:p>
                  </a:txBody>
                  <a:tcPr/>
                </a:tc>
                <a:tc>
                  <a:txBody>
                    <a:bodyPr/>
                    <a:lstStyle/>
                    <a:p>
                      <a:r>
                        <a:rPr lang="en-US" dirty="0" smtClean="0"/>
                        <a:t>ns</a:t>
                      </a:r>
                      <a:endParaRPr lang="en-US" dirty="0"/>
                    </a:p>
                  </a:txBody>
                  <a:tcPr/>
                </a:tc>
              </a:tr>
              <a:tr h="590128">
                <a:tc>
                  <a:txBody>
                    <a:bodyPr/>
                    <a:lstStyle/>
                    <a:p>
                      <a:r>
                        <a:rPr lang="en-US" dirty="0" smtClean="0"/>
                        <a:t>ADHD medication</a:t>
                      </a:r>
                      <a:endParaRPr lang="en-US" dirty="0"/>
                    </a:p>
                  </a:txBody>
                  <a:tcPr/>
                </a:tc>
                <a:tc>
                  <a:txBody>
                    <a:bodyPr/>
                    <a:lstStyle/>
                    <a:p>
                      <a:r>
                        <a:rPr lang="en-US" dirty="0" smtClean="0"/>
                        <a:t>11(26.8%)</a:t>
                      </a:r>
                      <a:endParaRPr lang="en-US" dirty="0"/>
                    </a:p>
                  </a:txBody>
                  <a:tcPr/>
                </a:tc>
                <a:tc>
                  <a:txBody>
                    <a:bodyPr/>
                    <a:lstStyle/>
                    <a:p>
                      <a:r>
                        <a:rPr lang="en-US" dirty="0" smtClean="0"/>
                        <a:t>9(24.3%)</a:t>
                      </a:r>
                      <a:endParaRPr lang="en-US" dirty="0"/>
                    </a:p>
                  </a:txBody>
                  <a:tcPr/>
                </a:tc>
                <a:tc>
                  <a:txBody>
                    <a:bodyPr/>
                    <a:lstStyle/>
                    <a:p>
                      <a:r>
                        <a:rPr lang="en-US" dirty="0" smtClean="0"/>
                        <a:t>ns</a:t>
                      </a:r>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1151</TotalTime>
  <Words>2671</Words>
  <Application>Microsoft Office PowerPoint</Application>
  <PresentationFormat>On-screen Show (4:3)</PresentationFormat>
  <Paragraphs>339</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Summer</vt:lpstr>
      <vt:lpstr>Comorbid ADHD in Children with ODD or Specific Phobia: Implications for Evidence-Based Treatments</vt:lpstr>
      <vt:lpstr>Overview</vt:lpstr>
      <vt:lpstr>ADHD, ODD, &amp; Specific Phobia (APA, 2000) </vt:lpstr>
      <vt:lpstr>Comorbidity and Treatment Studies</vt:lpstr>
      <vt:lpstr>Child Study Center</vt:lpstr>
      <vt:lpstr>Hypotheses for ODD Project</vt:lpstr>
      <vt:lpstr>Measures</vt:lpstr>
      <vt:lpstr>Sample</vt:lpstr>
      <vt:lpstr>Sample cont.</vt:lpstr>
      <vt:lpstr>Sample cont.</vt:lpstr>
      <vt:lpstr>Findings</vt:lpstr>
      <vt:lpstr>Findings cont.</vt:lpstr>
      <vt:lpstr>Findings cont.</vt:lpstr>
      <vt:lpstr>Findings cont.</vt:lpstr>
      <vt:lpstr>Hypotheses for Phobia Project</vt:lpstr>
      <vt:lpstr>Measures</vt:lpstr>
      <vt:lpstr>Sample</vt:lpstr>
      <vt:lpstr>Sample cont.</vt:lpstr>
      <vt:lpstr>Sample cont.</vt:lpstr>
      <vt:lpstr>Findings</vt:lpstr>
      <vt:lpstr>Findings cont.</vt:lpstr>
      <vt:lpstr>Conclusions</vt:lpstr>
      <vt:lpstr>Conclusions</vt:lpstr>
      <vt:lpstr>Implications and Future Directions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Comorbid ADHD in Children with ODD or Specific Phobia: Implications for Evidence-Based Treatments</dc:title>
  <dc:creator>Thorhildur Halldorsdottir</dc:creator>
  <cp:lastModifiedBy>Ross</cp:lastModifiedBy>
  <cp:revision>331</cp:revision>
  <dcterms:created xsi:type="dcterms:W3CDTF">2011-08-04T16:09:05Z</dcterms:created>
  <dcterms:modified xsi:type="dcterms:W3CDTF">2011-10-31T20:37:32Z</dcterms:modified>
</cp:coreProperties>
</file>